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65" r:id="rId6"/>
    <p:sldId id="266" r:id="rId7"/>
    <p:sldId id="268" r:id="rId8"/>
    <p:sldId id="267" r:id="rId9"/>
    <p:sldId id="257" r:id="rId10"/>
    <p:sldId id="259" r:id="rId11"/>
    <p:sldId id="270" r:id="rId12"/>
    <p:sldId id="269"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2163"/>
    <a:srgbClr val="1821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AF35C3-97A9-4022-939B-C595B3A51C81}" v="581" dt="2021-10-05T10:48:54.485"/>
    <p1510:client id="{FA617908-CB7E-049B-CFEC-C48EEECC49D8}" v="2" dt="2021-10-12T11:51:24.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p:scale>
          <a:sx n="101" d="100"/>
          <a:sy n="101" d="100"/>
        </p:scale>
        <p:origin x="816"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5C9765-4D3D-4D85-8C92-2080D7DAE57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E414A999-C4CF-427F-A8B6-13A74D6B31E4}">
      <dgm:prSet phldrT="[Text]" custT="1"/>
      <dgm:spPr/>
      <dgm:t>
        <a:bodyPr/>
        <a:lstStyle/>
        <a:p>
          <a:pPr>
            <a:buSzPts val="1000"/>
            <a:buFont typeface="Symbol" panose="05050102010706020507" pitchFamily="18" charset="2"/>
            <a:buChar char=""/>
          </a:pPr>
          <a:r>
            <a:rPr lang="en-GB" sz="1400" b="1"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Stakeholder analysis</a:t>
          </a:r>
          <a:endParaRPr lang="en-GB" sz="1400" b="1" dirty="0"/>
        </a:p>
      </dgm:t>
    </dgm:pt>
    <dgm:pt modelId="{4F7C5DA6-60C3-402F-AED6-18C8DBF281E4}" type="parTrans" cxnId="{50E14794-7D58-482C-83A6-46FA7CAE8CE5}">
      <dgm:prSet/>
      <dgm:spPr/>
      <dgm:t>
        <a:bodyPr/>
        <a:lstStyle/>
        <a:p>
          <a:endParaRPr lang="en-GB"/>
        </a:p>
      </dgm:t>
    </dgm:pt>
    <dgm:pt modelId="{F2518719-3714-4D69-B588-07DF3DC65EDA}" type="sibTrans" cxnId="{50E14794-7D58-482C-83A6-46FA7CAE8CE5}">
      <dgm:prSet/>
      <dgm:spPr/>
      <dgm:t>
        <a:bodyPr/>
        <a:lstStyle/>
        <a:p>
          <a:endParaRPr lang="en-GB"/>
        </a:p>
      </dgm:t>
    </dgm:pt>
    <dgm:pt modelId="{9EA2708A-E29E-4CD2-92E1-37CFDD81730B}">
      <dgm:prSet phldrT="[Text]" custT="1"/>
      <dgm:spPr/>
      <dgm:t>
        <a:bodyPr/>
        <a:lstStyle/>
        <a:p>
          <a:r>
            <a:rPr lang="en-GB" sz="1400" b="1"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Form a working group/ committee </a:t>
          </a:r>
          <a:endParaRPr lang="en-GB" sz="1400" b="1" dirty="0"/>
        </a:p>
      </dgm:t>
    </dgm:pt>
    <dgm:pt modelId="{BE281DA2-BB9C-4FCB-89D2-1E47925D314F}" type="parTrans" cxnId="{44D68CFF-BC9C-4937-A9D3-88720F836747}">
      <dgm:prSet/>
      <dgm:spPr/>
      <dgm:t>
        <a:bodyPr/>
        <a:lstStyle/>
        <a:p>
          <a:endParaRPr lang="en-GB"/>
        </a:p>
      </dgm:t>
    </dgm:pt>
    <dgm:pt modelId="{7FF1BC9C-691C-4F61-A554-4D8C346C88EA}" type="sibTrans" cxnId="{44D68CFF-BC9C-4937-A9D3-88720F836747}">
      <dgm:prSet/>
      <dgm:spPr/>
      <dgm:t>
        <a:bodyPr/>
        <a:lstStyle/>
        <a:p>
          <a:endParaRPr lang="en-GB"/>
        </a:p>
      </dgm:t>
    </dgm:pt>
    <dgm:pt modelId="{BB6CFCD1-89BF-4468-918D-534FB22C87D4}">
      <dgm:prSet phldrT="[Text]" custT="1"/>
      <dgm:spPr/>
      <dgm:t>
        <a:bodyPr/>
        <a:lstStyle/>
        <a:p>
          <a:r>
            <a:rPr kumimoji="0" lang="en-GB" altLang="en-US" sz="1400" b="1" i="0" u="none" strike="noStrike" cap="none" normalizeH="0" baseline="0" dirty="0">
              <a:ln>
                <a:noFill/>
              </a:ln>
              <a:solidFill>
                <a:srgbClr val="201F1E"/>
              </a:solidFill>
              <a:effectLst/>
              <a:latin typeface="Arial" panose="020B0604020202020204" pitchFamily="34" charset="0"/>
              <a:ea typeface="Times New Roman" panose="02020603050405020304" pitchFamily="18" charset="0"/>
              <a:cs typeface="Arial" panose="020B0604020202020204" pitchFamily="34" charset="0"/>
            </a:rPr>
            <a:t>Be clear on what you want to change</a:t>
          </a:r>
          <a:endParaRPr lang="en-GB" sz="1400" dirty="0"/>
        </a:p>
      </dgm:t>
    </dgm:pt>
    <dgm:pt modelId="{9568EAE6-31C6-477A-80BD-F623E70A2098}" type="parTrans" cxnId="{D0806F30-8489-4481-B518-6E09EB49D80C}">
      <dgm:prSet/>
      <dgm:spPr/>
      <dgm:t>
        <a:bodyPr/>
        <a:lstStyle/>
        <a:p>
          <a:endParaRPr lang="en-GB"/>
        </a:p>
      </dgm:t>
    </dgm:pt>
    <dgm:pt modelId="{6B6C8A4D-66F6-484F-8614-8C82562736AA}" type="sibTrans" cxnId="{D0806F30-8489-4481-B518-6E09EB49D80C}">
      <dgm:prSet/>
      <dgm:spPr/>
      <dgm:t>
        <a:bodyPr/>
        <a:lstStyle/>
        <a:p>
          <a:endParaRPr lang="en-GB"/>
        </a:p>
      </dgm:t>
    </dgm:pt>
    <dgm:pt modelId="{607483CA-C089-4046-B504-64BF062ED341}">
      <dgm:prSet phldrT="[Text]" custT="1"/>
      <dgm:spPr/>
      <dgm:t>
        <a:bodyPr/>
        <a:lstStyle/>
        <a:p>
          <a:pPr>
            <a:buSzPts val="1000"/>
            <a:buFont typeface="Symbol" panose="05050102010706020507" pitchFamily="18" charset="2"/>
            <a:buChar char=""/>
          </a:pPr>
          <a:r>
            <a:rPr lang="en-GB" sz="1400" b="1"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Get your voice known!</a:t>
          </a:r>
          <a:endParaRPr lang="en-GB" sz="1400" dirty="0"/>
        </a:p>
      </dgm:t>
    </dgm:pt>
    <dgm:pt modelId="{2FDDF158-5783-4BDA-8B52-1FD63475A523}" type="parTrans" cxnId="{106C0FB9-07E5-4A35-A942-D4EEA8C95FA3}">
      <dgm:prSet/>
      <dgm:spPr/>
      <dgm:t>
        <a:bodyPr/>
        <a:lstStyle/>
        <a:p>
          <a:endParaRPr lang="en-GB"/>
        </a:p>
      </dgm:t>
    </dgm:pt>
    <dgm:pt modelId="{721D51E2-774A-44F6-B3C2-A9F8632B0E75}" type="sibTrans" cxnId="{106C0FB9-07E5-4A35-A942-D4EEA8C95FA3}">
      <dgm:prSet/>
      <dgm:spPr/>
      <dgm:t>
        <a:bodyPr/>
        <a:lstStyle/>
        <a:p>
          <a:endParaRPr lang="en-GB"/>
        </a:p>
      </dgm:t>
    </dgm:pt>
    <dgm:pt modelId="{C4FDEFDE-2713-4708-83CA-44FD7D347127}">
      <dgm:prSet phldrT="[Text]" custT="1"/>
      <dgm:spPr/>
      <dgm:t>
        <a:bodyPr/>
        <a:lstStyle/>
        <a:p>
          <a:pPr>
            <a:buSzPts val="1000"/>
            <a:buFont typeface="Symbol" panose="05050102010706020507" pitchFamily="18" charset="2"/>
            <a:buChar char=""/>
          </a:pPr>
          <a:r>
            <a:rPr lang="en-GB" sz="1400" b="1"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Communicate and work with the Ministry of Health </a:t>
          </a:r>
          <a:endParaRPr lang="en-GB" sz="1400" dirty="0"/>
        </a:p>
      </dgm:t>
    </dgm:pt>
    <dgm:pt modelId="{D95DC03B-69BC-4FD8-8D5E-E3BAEC5D6BDB}" type="parTrans" cxnId="{8F0EA4A5-CDB1-4E27-83AC-36D65D7D7F59}">
      <dgm:prSet/>
      <dgm:spPr/>
      <dgm:t>
        <a:bodyPr/>
        <a:lstStyle/>
        <a:p>
          <a:endParaRPr lang="en-GB"/>
        </a:p>
      </dgm:t>
    </dgm:pt>
    <dgm:pt modelId="{DE8363BC-2DF3-418D-829F-7D73005C16AA}" type="sibTrans" cxnId="{8F0EA4A5-CDB1-4E27-83AC-36D65D7D7F59}">
      <dgm:prSet/>
      <dgm:spPr/>
      <dgm:t>
        <a:bodyPr/>
        <a:lstStyle/>
        <a:p>
          <a:endParaRPr lang="en-GB"/>
        </a:p>
      </dgm:t>
    </dgm:pt>
    <dgm:pt modelId="{D0C385C5-03D3-4DF1-8540-8CEC069697C7}" type="pres">
      <dgm:prSet presAssocID="{075C9765-4D3D-4D85-8C92-2080D7DAE57C}" presName="cycle" presStyleCnt="0">
        <dgm:presLayoutVars>
          <dgm:dir/>
          <dgm:resizeHandles val="exact"/>
        </dgm:presLayoutVars>
      </dgm:prSet>
      <dgm:spPr/>
    </dgm:pt>
    <dgm:pt modelId="{E7E127C3-F226-4A6B-8F48-B20FAA2B4DC6}" type="pres">
      <dgm:prSet presAssocID="{E414A999-C4CF-427F-A8B6-13A74D6B31E4}" presName="node" presStyleLbl="node1" presStyleIdx="0" presStyleCnt="5" custScaleX="158867" custScaleY="123459">
        <dgm:presLayoutVars>
          <dgm:bulletEnabled val="1"/>
        </dgm:presLayoutVars>
      </dgm:prSet>
      <dgm:spPr/>
    </dgm:pt>
    <dgm:pt modelId="{7B79D50E-7E67-4FAA-A894-8293D6CC7ED9}" type="pres">
      <dgm:prSet presAssocID="{F2518719-3714-4D69-B588-07DF3DC65EDA}" presName="sibTrans" presStyleLbl="sibTrans2D1" presStyleIdx="0" presStyleCnt="5"/>
      <dgm:spPr/>
    </dgm:pt>
    <dgm:pt modelId="{7016D451-F7EE-4AFA-9254-1A8BF1118DF1}" type="pres">
      <dgm:prSet presAssocID="{F2518719-3714-4D69-B588-07DF3DC65EDA}" presName="connectorText" presStyleLbl="sibTrans2D1" presStyleIdx="0" presStyleCnt="5"/>
      <dgm:spPr/>
    </dgm:pt>
    <dgm:pt modelId="{E4A628AC-BCBC-43CC-AA0A-4CE73990C400}" type="pres">
      <dgm:prSet presAssocID="{9EA2708A-E29E-4CD2-92E1-37CFDD81730B}" presName="node" presStyleLbl="node1" presStyleIdx="1" presStyleCnt="5" custScaleX="123459" custScaleY="123459">
        <dgm:presLayoutVars>
          <dgm:bulletEnabled val="1"/>
        </dgm:presLayoutVars>
      </dgm:prSet>
      <dgm:spPr/>
    </dgm:pt>
    <dgm:pt modelId="{1CE4FB21-7DEF-4BA0-A7E5-FB649084B385}" type="pres">
      <dgm:prSet presAssocID="{7FF1BC9C-691C-4F61-A554-4D8C346C88EA}" presName="sibTrans" presStyleLbl="sibTrans2D1" presStyleIdx="1" presStyleCnt="5"/>
      <dgm:spPr/>
    </dgm:pt>
    <dgm:pt modelId="{1A378600-1A38-40A7-B5BB-9AAE7976EFC1}" type="pres">
      <dgm:prSet presAssocID="{7FF1BC9C-691C-4F61-A554-4D8C346C88EA}" presName="connectorText" presStyleLbl="sibTrans2D1" presStyleIdx="1" presStyleCnt="5"/>
      <dgm:spPr/>
    </dgm:pt>
    <dgm:pt modelId="{34E1F59A-C4DA-4679-B75B-829F1608168A}" type="pres">
      <dgm:prSet presAssocID="{BB6CFCD1-89BF-4468-918D-534FB22C87D4}" presName="node" presStyleLbl="node1" presStyleIdx="2" presStyleCnt="5" custScaleX="123459" custScaleY="123459">
        <dgm:presLayoutVars>
          <dgm:bulletEnabled val="1"/>
        </dgm:presLayoutVars>
      </dgm:prSet>
      <dgm:spPr/>
    </dgm:pt>
    <dgm:pt modelId="{21405D7E-DB38-4F3B-A45A-0A6DB4A62A58}" type="pres">
      <dgm:prSet presAssocID="{6B6C8A4D-66F6-484F-8614-8C82562736AA}" presName="sibTrans" presStyleLbl="sibTrans2D1" presStyleIdx="2" presStyleCnt="5"/>
      <dgm:spPr/>
    </dgm:pt>
    <dgm:pt modelId="{16DF1275-4520-4D34-80AB-D698491D6A72}" type="pres">
      <dgm:prSet presAssocID="{6B6C8A4D-66F6-484F-8614-8C82562736AA}" presName="connectorText" presStyleLbl="sibTrans2D1" presStyleIdx="2" presStyleCnt="5"/>
      <dgm:spPr/>
    </dgm:pt>
    <dgm:pt modelId="{497E1919-A09C-43E5-B905-50D947FD47E3}" type="pres">
      <dgm:prSet presAssocID="{607483CA-C089-4046-B504-64BF062ED341}" presName="node" presStyleLbl="node1" presStyleIdx="3" presStyleCnt="5" custScaleX="123459" custScaleY="123459">
        <dgm:presLayoutVars>
          <dgm:bulletEnabled val="1"/>
        </dgm:presLayoutVars>
      </dgm:prSet>
      <dgm:spPr/>
    </dgm:pt>
    <dgm:pt modelId="{88B6F8AE-C181-48EE-821C-52C194EB6E9D}" type="pres">
      <dgm:prSet presAssocID="{721D51E2-774A-44F6-B3C2-A9F8632B0E75}" presName="sibTrans" presStyleLbl="sibTrans2D1" presStyleIdx="3" presStyleCnt="5"/>
      <dgm:spPr/>
    </dgm:pt>
    <dgm:pt modelId="{071DF1EA-DD8F-4ED0-A67D-5F8BE05CA512}" type="pres">
      <dgm:prSet presAssocID="{721D51E2-774A-44F6-B3C2-A9F8632B0E75}" presName="connectorText" presStyleLbl="sibTrans2D1" presStyleIdx="3" presStyleCnt="5"/>
      <dgm:spPr/>
    </dgm:pt>
    <dgm:pt modelId="{2E607BCB-63ED-49FD-A6A6-27C719753403}" type="pres">
      <dgm:prSet presAssocID="{C4FDEFDE-2713-4708-83CA-44FD7D347127}" presName="node" presStyleLbl="node1" presStyleIdx="4" presStyleCnt="5" custScaleX="168442" custScaleY="123459">
        <dgm:presLayoutVars>
          <dgm:bulletEnabled val="1"/>
        </dgm:presLayoutVars>
      </dgm:prSet>
      <dgm:spPr/>
    </dgm:pt>
    <dgm:pt modelId="{ECA8F9D3-44C9-4865-B2BA-485D717949B7}" type="pres">
      <dgm:prSet presAssocID="{DE8363BC-2DF3-418D-829F-7D73005C16AA}" presName="sibTrans" presStyleLbl="sibTrans2D1" presStyleIdx="4" presStyleCnt="5"/>
      <dgm:spPr/>
    </dgm:pt>
    <dgm:pt modelId="{66639150-01D8-4F11-A3B2-4DE0B3E0F51D}" type="pres">
      <dgm:prSet presAssocID="{DE8363BC-2DF3-418D-829F-7D73005C16AA}" presName="connectorText" presStyleLbl="sibTrans2D1" presStyleIdx="4" presStyleCnt="5"/>
      <dgm:spPr/>
    </dgm:pt>
  </dgm:ptLst>
  <dgm:cxnLst>
    <dgm:cxn modelId="{ED3A800A-646C-4D79-B79D-4D7BA82C20E9}" type="presOf" srcId="{DE8363BC-2DF3-418D-829F-7D73005C16AA}" destId="{66639150-01D8-4F11-A3B2-4DE0B3E0F51D}" srcOrd="1" destOrd="0" presId="urn:microsoft.com/office/officeart/2005/8/layout/cycle2"/>
    <dgm:cxn modelId="{ED03E314-4119-4ADB-9790-C150791C13F2}" type="presOf" srcId="{C4FDEFDE-2713-4708-83CA-44FD7D347127}" destId="{2E607BCB-63ED-49FD-A6A6-27C719753403}" srcOrd="0" destOrd="0" presId="urn:microsoft.com/office/officeart/2005/8/layout/cycle2"/>
    <dgm:cxn modelId="{AA49492C-3BFB-4F0B-8812-103FE4D772B3}" type="presOf" srcId="{BB6CFCD1-89BF-4468-918D-534FB22C87D4}" destId="{34E1F59A-C4DA-4679-B75B-829F1608168A}" srcOrd="0" destOrd="0" presId="urn:microsoft.com/office/officeart/2005/8/layout/cycle2"/>
    <dgm:cxn modelId="{D0806F30-8489-4481-B518-6E09EB49D80C}" srcId="{075C9765-4D3D-4D85-8C92-2080D7DAE57C}" destId="{BB6CFCD1-89BF-4468-918D-534FB22C87D4}" srcOrd="2" destOrd="0" parTransId="{9568EAE6-31C6-477A-80BD-F623E70A2098}" sibTransId="{6B6C8A4D-66F6-484F-8614-8C82562736AA}"/>
    <dgm:cxn modelId="{4817B434-E2F1-41D9-8054-284784D2EB6F}" type="presOf" srcId="{721D51E2-774A-44F6-B3C2-A9F8632B0E75}" destId="{88B6F8AE-C181-48EE-821C-52C194EB6E9D}" srcOrd="0" destOrd="0" presId="urn:microsoft.com/office/officeart/2005/8/layout/cycle2"/>
    <dgm:cxn modelId="{47D93340-3BA0-4F41-B309-1287A9E6E7AE}" type="presOf" srcId="{7FF1BC9C-691C-4F61-A554-4D8C346C88EA}" destId="{1A378600-1A38-40A7-B5BB-9AAE7976EFC1}" srcOrd="1" destOrd="0" presId="urn:microsoft.com/office/officeart/2005/8/layout/cycle2"/>
    <dgm:cxn modelId="{094C604D-51F6-45F6-8C4D-BF9DAEEAC474}" type="presOf" srcId="{6B6C8A4D-66F6-484F-8614-8C82562736AA}" destId="{21405D7E-DB38-4F3B-A45A-0A6DB4A62A58}" srcOrd="0" destOrd="0" presId="urn:microsoft.com/office/officeart/2005/8/layout/cycle2"/>
    <dgm:cxn modelId="{39BE707B-8418-4314-BCA4-C87879A35E2A}" type="presOf" srcId="{E414A999-C4CF-427F-A8B6-13A74D6B31E4}" destId="{E7E127C3-F226-4A6B-8F48-B20FAA2B4DC6}" srcOrd="0" destOrd="0" presId="urn:microsoft.com/office/officeart/2005/8/layout/cycle2"/>
    <dgm:cxn modelId="{B546AC83-FA10-43FA-ACA1-E3A77C0E2914}" type="presOf" srcId="{F2518719-3714-4D69-B588-07DF3DC65EDA}" destId="{7016D451-F7EE-4AFA-9254-1A8BF1118DF1}" srcOrd="1" destOrd="0" presId="urn:microsoft.com/office/officeart/2005/8/layout/cycle2"/>
    <dgm:cxn modelId="{50E14794-7D58-482C-83A6-46FA7CAE8CE5}" srcId="{075C9765-4D3D-4D85-8C92-2080D7DAE57C}" destId="{E414A999-C4CF-427F-A8B6-13A74D6B31E4}" srcOrd="0" destOrd="0" parTransId="{4F7C5DA6-60C3-402F-AED6-18C8DBF281E4}" sibTransId="{F2518719-3714-4D69-B588-07DF3DC65EDA}"/>
    <dgm:cxn modelId="{04DD9DA0-3304-4DD8-AB1F-12F8281591AF}" type="presOf" srcId="{721D51E2-774A-44F6-B3C2-A9F8632B0E75}" destId="{071DF1EA-DD8F-4ED0-A67D-5F8BE05CA512}" srcOrd="1" destOrd="0" presId="urn:microsoft.com/office/officeart/2005/8/layout/cycle2"/>
    <dgm:cxn modelId="{A2F2D9A2-7614-47F3-B8B0-AB0B38429293}" type="presOf" srcId="{F2518719-3714-4D69-B588-07DF3DC65EDA}" destId="{7B79D50E-7E67-4FAA-A894-8293D6CC7ED9}" srcOrd="0" destOrd="0" presId="urn:microsoft.com/office/officeart/2005/8/layout/cycle2"/>
    <dgm:cxn modelId="{8F0EA4A5-CDB1-4E27-83AC-36D65D7D7F59}" srcId="{075C9765-4D3D-4D85-8C92-2080D7DAE57C}" destId="{C4FDEFDE-2713-4708-83CA-44FD7D347127}" srcOrd="4" destOrd="0" parTransId="{D95DC03B-69BC-4FD8-8D5E-E3BAEC5D6BDB}" sibTransId="{DE8363BC-2DF3-418D-829F-7D73005C16AA}"/>
    <dgm:cxn modelId="{A01F6AA7-F72A-4269-A613-73ED4D2674EF}" type="presOf" srcId="{607483CA-C089-4046-B504-64BF062ED341}" destId="{497E1919-A09C-43E5-B905-50D947FD47E3}" srcOrd="0" destOrd="0" presId="urn:microsoft.com/office/officeart/2005/8/layout/cycle2"/>
    <dgm:cxn modelId="{2B940AAF-567F-40CA-A5FB-3A926AA64E4F}" type="presOf" srcId="{7FF1BC9C-691C-4F61-A554-4D8C346C88EA}" destId="{1CE4FB21-7DEF-4BA0-A7E5-FB649084B385}" srcOrd="0" destOrd="0" presId="urn:microsoft.com/office/officeart/2005/8/layout/cycle2"/>
    <dgm:cxn modelId="{106C0FB9-07E5-4A35-A942-D4EEA8C95FA3}" srcId="{075C9765-4D3D-4D85-8C92-2080D7DAE57C}" destId="{607483CA-C089-4046-B504-64BF062ED341}" srcOrd="3" destOrd="0" parTransId="{2FDDF158-5783-4BDA-8B52-1FD63475A523}" sibTransId="{721D51E2-774A-44F6-B3C2-A9F8632B0E75}"/>
    <dgm:cxn modelId="{863316B9-AFE8-4A8E-9C5E-FD0DADA43FEA}" type="presOf" srcId="{9EA2708A-E29E-4CD2-92E1-37CFDD81730B}" destId="{E4A628AC-BCBC-43CC-AA0A-4CE73990C400}" srcOrd="0" destOrd="0" presId="urn:microsoft.com/office/officeart/2005/8/layout/cycle2"/>
    <dgm:cxn modelId="{01CE9FBC-F5A5-4725-A988-D10682BDAB65}" type="presOf" srcId="{075C9765-4D3D-4D85-8C92-2080D7DAE57C}" destId="{D0C385C5-03D3-4DF1-8540-8CEC069697C7}" srcOrd="0" destOrd="0" presId="urn:microsoft.com/office/officeart/2005/8/layout/cycle2"/>
    <dgm:cxn modelId="{CDCA97D2-EE7A-4EF0-A50B-7AD5D39D9A6E}" type="presOf" srcId="{6B6C8A4D-66F6-484F-8614-8C82562736AA}" destId="{16DF1275-4520-4D34-80AB-D698491D6A72}" srcOrd="1" destOrd="0" presId="urn:microsoft.com/office/officeart/2005/8/layout/cycle2"/>
    <dgm:cxn modelId="{6359F9E7-9652-44EB-B0DF-29933856AF00}" type="presOf" srcId="{DE8363BC-2DF3-418D-829F-7D73005C16AA}" destId="{ECA8F9D3-44C9-4865-B2BA-485D717949B7}" srcOrd="0" destOrd="0" presId="urn:microsoft.com/office/officeart/2005/8/layout/cycle2"/>
    <dgm:cxn modelId="{44D68CFF-BC9C-4937-A9D3-88720F836747}" srcId="{075C9765-4D3D-4D85-8C92-2080D7DAE57C}" destId="{9EA2708A-E29E-4CD2-92E1-37CFDD81730B}" srcOrd="1" destOrd="0" parTransId="{BE281DA2-BB9C-4FCB-89D2-1E47925D314F}" sibTransId="{7FF1BC9C-691C-4F61-A554-4D8C346C88EA}"/>
    <dgm:cxn modelId="{D13B76AD-B40D-4041-8C76-581D46162664}" type="presParOf" srcId="{D0C385C5-03D3-4DF1-8540-8CEC069697C7}" destId="{E7E127C3-F226-4A6B-8F48-B20FAA2B4DC6}" srcOrd="0" destOrd="0" presId="urn:microsoft.com/office/officeart/2005/8/layout/cycle2"/>
    <dgm:cxn modelId="{F21E9EE9-A512-4B6D-B546-45EB2C4CB5EA}" type="presParOf" srcId="{D0C385C5-03D3-4DF1-8540-8CEC069697C7}" destId="{7B79D50E-7E67-4FAA-A894-8293D6CC7ED9}" srcOrd="1" destOrd="0" presId="urn:microsoft.com/office/officeart/2005/8/layout/cycle2"/>
    <dgm:cxn modelId="{2072CB99-3883-4221-BD54-DACD0E8D2755}" type="presParOf" srcId="{7B79D50E-7E67-4FAA-A894-8293D6CC7ED9}" destId="{7016D451-F7EE-4AFA-9254-1A8BF1118DF1}" srcOrd="0" destOrd="0" presId="urn:microsoft.com/office/officeart/2005/8/layout/cycle2"/>
    <dgm:cxn modelId="{F05B0541-9F5D-4FFA-ACEA-6683B848813D}" type="presParOf" srcId="{D0C385C5-03D3-4DF1-8540-8CEC069697C7}" destId="{E4A628AC-BCBC-43CC-AA0A-4CE73990C400}" srcOrd="2" destOrd="0" presId="urn:microsoft.com/office/officeart/2005/8/layout/cycle2"/>
    <dgm:cxn modelId="{7E2669DC-33E9-4831-826E-E7B2C869FC5B}" type="presParOf" srcId="{D0C385C5-03D3-4DF1-8540-8CEC069697C7}" destId="{1CE4FB21-7DEF-4BA0-A7E5-FB649084B385}" srcOrd="3" destOrd="0" presId="urn:microsoft.com/office/officeart/2005/8/layout/cycle2"/>
    <dgm:cxn modelId="{C3E891A8-56EE-486B-8C79-2BF17E00160B}" type="presParOf" srcId="{1CE4FB21-7DEF-4BA0-A7E5-FB649084B385}" destId="{1A378600-1A38-40A7-B5BB-9AAE7976EFC1}" srcOrd="0" destOrd="0" presId="urn:microsoft.com/office/officeart/2005/8/layout/cycle2"/>
    <dgm:cxn modelId="{8658D6E4-985A-4E50-A3F4-51399ED66732}" type="presParOf" srcId="{D0C385C5-03D3-4DF1-8540-8CEC069697C7}" destId="{34E1F59A-C4DA-4679-B75B-829F1608168A}" srcOrd="4" destOrd="0" presId="urn:microsoft.com/office/officeart/2005/8/layout/cycle2"/>
    <dgm:cxn modelId="{9A459147-AC43-4551-ADC6-BE2A4ED50191}" type="presParOf" srcId="{D0C385C5-03D3-4DF1-8540-8CEC069697C7}" destId="{21405D7E-DB38-4F3B-A45A-0A6DB4A62A58}" srcOrd="5" destOrd="0" presId="urn:microsoft.com/office/officeart/2005/8/layout/cycle2"/>
    <dgm:cxn modelId="{E1674531-BE73-4425-97A3-6613AC7736B7}" type="presParOf" srcId="{21405D7E-DB38-4F3B-A45A-0A6DB4A62A58}" destId="{16DF1275-4520-4D34-80AB-D698491D6A72}" srcOrd="0" destOrd="0" presId="urn:microsoft.com/office/officeart/2005/8/layout/cycle2"/>
    <dgm:cxn modelId="{0894ABA3-D86D-4B2C-A99E-726A0ECF547F}" type="presParOf" srcId="{D0C385C5-03D3-4DF1-8540-8CEC069697C7}" destId="{497E1919-A09C-43E5-B905-50D947FD47E3}" srcOrd="6" destOrd="0" presId="urn:microsoft.com/office/officeart/2005/8/layout/cycle2"/>
    <dgm:cxn modelId="{F2945AD1-F487-47D5-BDEB-4F84EE2ABE46}" type="presParOf" srcId="{D0C385C5-03D3-4DF1-8540-8CEC069697C7}" destId="{88B6F8AE-C181-48EE-821C-52C194EB6E9D}" srcOrd="7" destOrd="0" presId="urn:microsoft.com/office/officeart/2005/8/layout/cycle2"/>
    <dgm:cxn modelId="{AD61935E-94EC-4A9E-920E-73C2A338AB6B}" type="presParOf" srcId="{88B6F8AE-C181-48EE-821C-52C194EB6E9D}" destId="{071DF1EA-DD8F-4ED0-A67D-5F8BE05CA512}" srcOrd="0" destOrd="0" presId="urn:microsoft.com/office/officeart/2005/8/layout/cycle2"/>
    <dgm:cxn modelId="{56BDC1CD-6032-4190-8D15-2F6180BB2F98}" type="presParOf" srcId="{D0C385C5-03D3-4DF1-8540-8CEC069697C7}" destId="{2E607BCB-63ED-49FD-A6A6-27C719753403}" srcOrd="8" destOrd="0" presId="urn:microsoft.com/office/officeart/2005/8/layout/cycle2"/>
    <dgm:cxn modelId="{1640DD50-4176-4E25-9865-4E93D9BE84DD}" type="presParOf" srcId="{D0C385C5-03D3-4DF1-8540-8CEC069697C7}" destId="{ECA8F9D3-44C9-4865-B2BA-485D717949B7}" srcOrd="9" destOrd="0" presId="urn:microsoft.com/office/officeart/2005/8/layout/cycle2"/>
    <dgm:cxn modelId="{11BC7897-9B20-4832-B65B-3D1527100B76}" type="presParOf" srcId="{ECA8F9D3-44C9-4865-B2BA-485D717949B7}" destId="{66639150-01D8-4F11-A3B2-4DE0B3E0F51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127C3-F226-4A6B-8F48-B20FAA2B4DC6}">
      <dsp:nvSpPr>
        <dsp:cNvPr id="0" name=""/>
        <dsp:cNvSpPr/>
      </dsp:nvSpPr>
      <dsp:spPr>
        <a:xfrm>
          <a:off x="1736481" y="-126505"/>
          <a:ext cx="1725536" cy="13409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SzPts val="1000"/>
            <a:buFont typeface="Symbol" panose="05050102010706020507" pitchFamily="18" charset="2"/>
            <a:buNone/>
          </a:pPr>
          <a:r>
            <a:rPr lang="en-GB" sz="1400" b="1" kern="1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Stakeholder analysis</a:t>
          </a:r>
          <a:endParaRPr lang="en-GB" sz="1400" b="1" kern="1200" dirty="0"/>
        </a:p>
      </dsp:txBody>
      <dsp:txXfrm>
        <a:off x="1989180" y="69873"/>
        <a:ext cx="1220138" cy="948196"/>
      </dsp:txXfrm>
    </dsp:sp>
    <dsp:sp modelId="{7B79D50E-7E67-4FAA-A894-8293D6CC7ED9}">
      <dsp:nvSpPr>
        <dsp:cNvPr id="0" name=""/>
        <dsp:cNvSpPr/>
      </dsp:nvSpPr>
      <dsp:spPr>
        <a:xfrm rot="2160000">
          <a:off x="3252781" y="870718"/>
          <a:ext cx="96944" cy="36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3255558" y="935486"/>
        <a:ext cx="67861" cy="219946"/>
      </dsp:txXfrm>
    </dsp:sp>
    <dsp:sp modelId="{E4A628AC-BCBC-43CC-AA0A-4CE73990C400}">
      <dsp:nvSpPr>
        <dsp:cNvPr id="0" name=""/>
        <dsp:cNvSpPr/>
      </dsp:nvSpPr>
      <dsp:spPr>
        <a:xfrm>
          <a:off x="3249414" y="832996"/>
          <a:ext cx="1340952" cy="13409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Form a working group/ committee </a:t>
          </a:r>
          <a:endParaRPr lang="en-GB" sz="1400" b="1" kern="1200" dirty="0"/>
        </a:p>
      </dsp:txBody>
      <dsp:txXfrm>
        <a:off x="3445792" y="1029374"/>
        <a:ext cx="948196" cy="948196"/>
      </dsp:txXfrm>
    </dsp:sp>
    <dsp:sp modelId="{1CE4FB21-7DEF-4BA0-A7E5-FB649084B385}">
      <dsp:nvSpPr>
        <dsp:cNvPr id="0" name=""/>
        <dsp:cNvSpPr/>
      </dsp:nvSpPr>
      <dsp:spPr>
        <a:xfrm rot="6480000">
          <a:off x="3591787" y="2092280"/>
          <a:ext cx="154468" cy="36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3622117" y="2143559"/>
        <a:ext cx="108128" cy="219946"/>
      </dsp:txXfrm>
    </dsp:sp>
    <dsp:sp modelId="{34E1F59A-C4DA-4679-B75B-829F1608168A}">
      <dsp:nvSpPr>
        <dsp:cNvPr id="0" name=""/>
        <dsp:cNvSpPr/>
      </dsp:nvSpPr>
      <dsp:spPr>
        <a:xfrm>
          <a:off x="2744974" y="2385503"/>
          <a:ext cx="1340952" cy="13409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0" lang="en-GB" altLang="en-US" sz="1400" b="1" i="0" u="none" strike="noStrike" kern="1200" cap="none" normalizeH="0" baseline="0" dirty="0">
              <a:ln>
                <a:noFill/>
              </a:ln>
              <a:solidFill>
                <a:srgbClr val="201F1E"/>
              </a:solidFill>
              <a:effectLst/>
              <a:latin typeface="Arial" panose="020B0604020202020204" pitchFamily="34" charset="0"/>
              <a:ea typeface="Times New Roman" panose="02020603050405020304" pitchFamily="18" charset="0"/>
              <a:cs typeface="Arial" panose="020B0604020202020204" pitchFamily="34" charset="0"/>
            </a:rPr>
            <a:t>Be clear on what you want to change</a:t>
          </a:r>
          <a:endParaRPr lang="en-GB" sz="1400" kern="1200" dirty="0"/>
        </a:p>
      </dsp:txBody>
      <dsp:txXfrm>
        <a:off x="2941352" y="2581881"/>
        <a:ext cx="948196" cy="948196"/>
      </dsp:txXfrm>
    </dsp:sp>
    <dsp:sp modelId="{21405D7E-DB38-4F3B-A45A-0A6DB4A62A58}">
      <dsp:nvSpPr>
        <dsp:cNvPr id="0" name=""/>
        <dsp:cNvSpPr/>
      </dsp:nvSpPr>
      <dsp:spPr>
        <a:xfrm rot="10800000">
          <a:off x="2526386" y="2872691"/>
          <a:ext cx="154468" cy="36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2572726" y="2946006"/>
        <a:ext cx="108128" cy="219946"/>
      </dsp:txXfrm>
    </dsp:sp>
    <dsp:sp modelId="{497E1919-A09C-43E5-B905-50D947FD47E3}">
      <dsp:nvSpPr>
        <dsp:cNvPr id="0" name=""/>
        <dsp:cNvSpPr/>
      </dsp:nvSpPr>
      <dsp:spPr>
        <a:xfrm>
          <a:off x="1112572" y="2385503"/>
          <a:ext cx="1340952" cy="13409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SzPts val="1000"/>
            <a:buFont typeface="Symbol" panose="05050102010706020507" pitchFamily="18" charset="2"/>
            <a:buNone/>
          </a:pPr>
          <a:r>
            <a:rPr lang="en-GB" sz="1400" b="1" kern="1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Get your voice known!</a:t>
          </a:r>
          <a:endParaRPr lang="en-GB" sz="1400" kern="1200" dirty="0"/>
        </a:p>
      </dsp:txBody>
      <dsp:txXfrm>
        <a:off x="1308950" y="2581881"/>
        <a:ext cx="948196" cy="948196"/>
      </dsp:txXfrm>
    </dsp:sp>
    <dsp:sp modelId="{88B6F8AE-C181-48EE-821C-52C194EB6E9D}">
      <dsp:nvSpPr>
        <dsp:cNvPr id="0" name=""/>
        <dsp:cNvSpPr/>
      </dsp:nvSpPr>
      <dsp:spPr>
        <a:xfrm rot="15120000">
          <a:off x="1461302" y="2107664"/>
          <a:ext cx="146346" cy="36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1490038" y="2201857"/>
        <a:ext cx="102442" cy="219946"/>
      </dsp:txXfrm>
    </dsp:sp>
    <dsp:sp modelId="{2E607BCB-63ED-49FD-A6A6-27C719753403}">
      <dsp:nvSpPr>
        <dsp:cNvPr id="0" name=""/>
        <dsp:cNvSpPr/>
      </dsp:nvSpPr>
      <dsp:spPr>
        <a:xfrm>
          <a:off x="363840" y="832996"/>
          <a:ext cx="1829535" cy="13409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SzPts val="1000"/>
            <a:buFont typeface="Symbol" panose="05050102010706020507" pitchFamily="18" charset="2"/>
            <a:buNone/>
          </a:pPr>
          <a:r>
            <a:rPr lang="en-GB" sz="1400" b="1" kern="1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Communicate and work with the Ministry of Health </a:t>
          </a:r>
          <a:endParaRPr lang="en-GB" sz="1400" kern="1200" dirty="0"/>
        </a:p>
      </dsp:txBody>
      <dsp:txXfrm>
        <a:off x="631769" y="1029374"/>
        <a:ext cx="1293677" cy="948196"/>
      </dsp:txXfrm>
    </dsp:sp>
    <dsp:sp modelId="{ECA8F9D3-44C9-4865-B2BA-485D717949B7}">
      <dsp:nvSpPr>
        <dsp:cNvPr id="0" name=""/>
        <dsp:cNvSpPr/>
      </dsp:nvSpPr>
      <dsp:spPr>
        <a:xfrm rot="19440000">
          <a:off x="1934692" y="833816"/>
          <a:ext cx="26687" cy="3665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1935457" y="909484"/>
        <a:ext cx="18681" cy="21994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5C623E-85BA-4AA7-8D42-2F17DDFB38B8}" type="datetimeFigureOut">
              <a:rPr lang="en-GB" smtClean="0"/>
              <a:t>19/10/2021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1C5248-CE6A-479C-A545-7DB978221B7D}" type="slidenum">
              <a:rPr lang="en-GB" smtClean="0"/>
              <a:t>‹#›</a:t>
            </a:fld>
            <a:endParaRPr lang="en-GB"/>
          </a:p>
        </p:txBody>
      </p:sp>
    </p:spTree>
    <p:extLst>
      <p:ext uri="{BB962C8B-B14F-4D97-AF65-F5344CB8AC3E}">
        <p14:creationId xmlns:p14="http://schemas.microsoft.com/office/powerpoint/2010/main" val="2634427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82953"/>
            <a:ext cx="9144000" cy="1517877"/>
          </a:xfrm>
        </p:spPr>
        <p:txBody>
          <a:bodyPr anchor="b">
            <a:normAutofit/>
          </a:bodyPr>
          <a:lstStyle>
            <a:lvl1pPr algn="ctr">
              <a:defRPr sz="4000" b="1" baseline="0">
                <a:solidFill>
                  <a:srgbClr val="082163"/>
                </a:solidFill>
                <a:latin typeface="Arial" panose="020B0604020202020204" pitchFamily="34" charset="0"/>
                <a:cs typeface="Arial" panose="020B0604020202020204" pitchFamily="34" charset="0"/>
              </a:defRPr>
            </a:lvl1pPr>
          </a:lstStyle>
          <a:p>
            <a:r>
              <a:rPr lang="en-US" dirty="0"/>
              <a:t>Title of Meeting </a:t>
            </a:r>
            <a:endParaRPr lang="en-GB" dirty="0"/>
          </a:p>
        </p:txBody>
      </p:sp>
      <p:sp>
        <p:nvSpPr>
          <p:cNvPr id="3" name="Subtitle 2"/>
          <p:cNvSpPr>
            <a:spLocks noGrp="1"/>
          </p:cNvSpPr>
          <p:nvPr>
            <p:ph type="subTitle" idx="1" hasCustomPrompt="1"/>
          </p:nvPr>
        </p:nvSpPr>
        <p:spPr>
          <a:xfrm>
            <a:off x="1524000" y="2974383"/>
            <a:ext cx="9144000" cy="588621"/>
          </a:xfrm>
        </p:spPr>
        <p:txBody>
          <a:bodyPr>
            <a:normAutofit/>
          </a:bodyPr>
          <a:lstStyle>
            <a:lvl1pPr marL="0" indent="0" algn="ctr">
              <a:buNone/>
              <a:defRPr sz="3200" b="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and time / Location</a:t>
            </a:r>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pic>
        <p:nvPicPr>
          <p:cNvPr id="5" name="Picture 4"/>
          <p:cNvPicPr>
            <a:picLocks noChangeAspect="1"/>
          </p:cNvPicPr>
          <p:nvPr userDrawn="1"/>
        </p:nvPicPr>
        <p:blipFill>
          <a:blip r:embed="rId2"/>
          <a:stretch>
            <a:fillRect/>
          </a:stretch>
        </p:blipFill>
        <p:spPr>
          <a:xfrm>
            <a:off x="8317342" y="4748479"/>
            <a:ext cx="2377646" cy="9510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29598" y="4702008"/>
            <a:ext cx="1345060" cy="104400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57812" y="4521471"/>
            <a:ext cx="1476375" cy="1628775"/>
          </a:xfrm>
          <a:prstGeom prst="rect">
            <a:avLst/>
          </a:prstGeom>
        </p:spPr>
      </p:pic>
    </p:spTree>
    <p:extLst>
      <p:ext uri="{BB962C8B-B14F-4D97-AF65-F5344CB8AC3E}">
        <p14:creationId xmlns:p14="http://schemas.microsoft.com/office/powerpoint/2010/main" val="155704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2144362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1375013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752FB3E-B85F-40B3-98D0-A9CA57A82EAF}" type="datetimeFigureOut">
              <a:rPr lang="en-GB" smtClean="0"/>
              <a:t>19/10/2021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195552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1528955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2731253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2044804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52FB3E-B85F-40B3-98D0-A9CA57A82EAF}" type="datetimeFigureOut">
              <a:rPr lang="en-GB" smtClean="0"/>
              <a:t>19/10/2021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2507675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752FB3E-B85F-40B3-98D0-A9CA57A82EAF}" type="datetimeFigureOut">
              <a:rPr lang="en-GB" smtClean="0"/>
              <a:t>19/10/2021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1825526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2FB3E-B85F-40B3-98D0-A9CA57A82EAF}" type="datetimeFigureOut">
              <a:rPr lang="en-GB" smtClean="0"/>
              <a:t>19/10/2021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3708774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2644696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a:t>
            </a:fld>
            <a:endParaRPr lang="en-GB"/>
          </a:p>
        </p:txBody>
      </p:sp>
    </p:spTree>
    <p:extLst>
      <p:ext uri="{BB962C8B-B14F-4D97-AF65-F5344CB8AC3E}">
        <p14:creationId xmlns:p14="http://schemas.microsoft.com/office/powerpoint/2010/main" val="48114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4963" y="365125"/>
            <a:ext cx="9821408" cy="74612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34963" y="1554956"/>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2FB3E-B85F-40B3-98D0-A9CA57A82EAF}" type="datetimeFigureOut">
              <a:rPr lang="en-GB" smtClean="0"/>
              <a:t>19/10/2021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7F38C-7F39-436B-A048-1F6915B2A27D}" type="slidenum">
              <a:rPr lang="en-GB" smtClean="0"/>
              <a:t>‹#›</a:t>
            </a:fld>
            <a:endParaRPr lang="en-GB"/>
          </a:p>
        </p:txBody>
      </p:sp>
      <p:sp>
        <p:nvSpPr>
          <p:cNvPr id="8" name="Rectangle 7"/>
          <p:cNvSpPr>
            <a:spLocks noChangeArrowheads="1"/>
          </p:cNvSpPr>
          <p:nvPr userDrawn="1"/>
        </p:nvSpPr>
        <p:spPr bwMode="auto">
          <a:xfrm>
            <a:off x="334963" y="1290638"/>
            <a:ext cx="11533187" cy="36000"/>
          </a:xfrm>
          <a:prstGeom prst="rect">
            <a:avLst/>
          </a:prstGeom>
          <a:solidFill>
            <a:srgbClr val="C00000"/>
          </a:solidFill>
          <a:ln>
            <a:noFill/>
          </a:ln>
        </p:spPr>
        <p:txBody>
          <a:bodyPr wrap="none" anchor="ctr"/>
          <a:lstStyle>
            <a:lvl1pPr>
              <a:defRPr sz="2400" baseline="30000">
                <a:solidFill>
                  <a:schemeClr val="tx1"/>
                </a:solidFill>
                <a:latin typeface="Times" pitchFamily="18" charset="0"/>
              </a:defRPr>
            </a:lvl1pPr>
            <a:lvl2pPr marL="742950" indent="-285750">
              <a:defRPr sz="2400" baseline="30000">
                <a:solidFill>
                  <a:schemeClr val="tx1"/>
                </a:solidFill>
                <a:latin typeface="Times" pitchFamily="18" charset="0"/>
              </a:defRPr>
            </a:lvl2pPr>
            <a:lvl3pPr marL="1143000" indent="-228600">
              <a:defRPr sz="2400" baseline="30000">
                <a:solidFill>
                  <a:schemeClr val="tx1"/>
                </a:solidFill>
                <a:latin typeface="Times" pitchFamily="18" charset="0"/>
              </a:defRPr>
            </a:lvl3pPr>
            <a:lvl4pPr marL="1600200" indent="-228600">
              <a:defRPr sz="2400" baseline="30000">
                <a:solidFill>
                  <a:schemeClr val="tx1"/>
                </a:solidFill>
                <a:latin typeface="Times" pitchFamily="18" charset="0"/>
              </a:defRPr>
            </a:lvl4pPr>
            <a:lvl5pPr marL="2057400" indent="-228600">
              <a:defRPr sz="2400" baseline="30000">
                <a:solidFill>
                  <a:schemeClr val="tx1"/>
                </a:solidFill>
                <a:latin typeface="Times" pitchFamily="18" charset="0"/>
              </a:defRPr>
            </a:lvl5pPr>
            <a:lvl6pPr marL="2514600" indent="-228600" eaLnBrk="0" fontAlgn="base" hangingPunct="0">
              <a:spcBef>
                <a:spcPct val="0"/>
              </a:spcBef>
              <a:spcAft>
                <a:spcPct val="0"/>
              </a:spcAft>
              <a:defRPr sz="2400" baseline="30000">
                <a:solidFill>
                  <a:schemeClr val="tx1"/>
                </a:solidFill>
                <a:latin typeface="Times" pitchFamily="18" charset="0"/>
              </a:defRPr>
            </a:lvl6pPr>
            <a:lvl7pPr marL="2971800" indent="-228600" eaLnBrk="0" fontAlgn="base" hangingPunct="0">
              <a:spcBef>
                <a:spcPct val="0"/>
              </a:spcBef>
              <a:spcAft>
                <a:spcPct val="0"/>
              </a:spcAft>
              <a:defRPr sz="2400" baseline="30000">
                <a:solidFill>
                  <a:schemeClr val="tx1"/>
                </a:solidFill>
                <a:latin typeface="Times" pitchFamily="18" charset="0"/>
              </a:defRPr>
            </a:lvl7pPr>
            <a:lvl8pPr marL="3429000" indent="-228600" eaLnBrk="0" fontAlgn="base" hangingPunct="0">
              <a:spcBef>
                <a:spcPct val="0"/>
              </a:spcBef>
              <a:spcAft>
                <a:spcPct val="0"/>
              </a:spcAft>
              <a:defRPr sz="2400" baseline="30000">
                <a:solidFill>
                  <a:schemeClr val="tx1"/>
                </a:solidFill>
                <a:latin typeface="Times" pitchFamily="18" charset="0"/>
              </a:defRPr>
            </a:lvl8pPr>
            <a:lvl9pPr marL="3886200" indent="-228600" eaLnBrk="0" fontAlgn="base" hangingPunct="0">
              <a:spcBef>
                <a:spcPct val="0"/>
              </a:spcBef>
              <a:spcAft>
                <a:spcPct val="0"/>
              </a:spcAft>
              <a:defRPr sz="2400" baseline="30000">
                <a:solidFill>
                  <a:schemeClr val="tx1"/>
                </a:solidFill>
                <a:latin typeface="Times" pitchFamily="18" charset="0"/>
              </a:defRPr>
            </a:lvl9pPr>
          </a:lstStyle>
          <a:p>
            <a:pPr>
              <a:defRPr/>
            </a:pPr>
            <a:endParaRPr lang="de-DE" altLang="de-DE"/>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564541" y="194797"/>
            <a:ext cx="1410359" cy="1555944"/>
          </a:xfrm>
          <a:prstGeom prst="rect">
            <a:avLst/>
          </a:prstGeom>
        </p:spPr>
      </p:pic>
    </p:spTree>
    <p:extLst>
      <p:ext uri="{BB962C8B-B14F-4D97-AF65-F5344CB8AC3E}">
        <p14:creationId xmlns:p14="http://schemas.microsoft.com/office/powerpoint/2010/main" val="2356225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3200" kern="1200" baseline="0">
          <a:solidFill>
            <a:srgbClr val="08216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arlene.wilkie@safestroke.eu"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https://en.wikipedia.org/wiki/Flag_of_Portugal" TargetMode="External"/><Relationship Id="rId13" Type="http://schemas.openxmlformats.org/officeDocument/2006/relationships/image" Target="../media/image14.png"/><Relationship Id="rId18" Type="http://schemas.openxmlformats.org/officeDocument/2006/relationships/hyperlink" Target="https://wikitravel.org/en/File:Flag_of_Belgium.svg" TargetMode="External"/><Relationship Id="rId3" Type="http://schemas.openxmlformats.org/officeDocument/2006/relationships/image" Target="../media/image9.jpeg"/><Relationship Id="rId7" Type="http://schemas.openxmlformats.org/officeDocument/2006/relationships/image" Target="../media/image11.png"/><Relationship Id="rId12" Type="http://schemas.openxmlformats.org/officeDocument/2006/relationships/hyperlink" Target="https://commons.wikimedia.org/wiki/File:Bulgaria_Flag.svg" TargetMode="External"/><Relationship Id="rId17" Type="http://schemas.openxmlformats.org/officeDocument/2006/relationships/image" Target="../media/image16.png"/><Relationship Id="rId2" Type="http://schemas.openxmlformats.org/officeDocument/2006/relationships/hyperlink" Target="https://actionplan.eso-stroke.org/the-declaration-for-action-on-stroke/" TargetMode="External"/><Relationship Id="rId16" Type="http://schemas.openxmlformats.org/officeDocument/2006/relationships/hyperlink" Target="https://nov.wikipedia.org/wiki/File:Flag_of_Catalonia.svg" TargetMode="External"/><Relationship Id="rId1" Type="http://schemas.openxmlformats.org/officeDocument/2006/relationships/slideLayout" Target="../slideLayouts/slideLayout6.xml"/><Relationship Id="rId6" Type="http://schemas.openxmlformats.org/officeDocument/2006/relationships/hyperlink" Target="http://commons.wikimedia.org/wiki/File:Flag_of_Lithuania.svg" TargetMode="External"/><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openxmlformats.org/officeDocument/2006/relationships/hyperlink" Target="https://en.wikipedia.org/wiki/Flag_of_Italy" TargetMode="External"/><Relationship Id="rId19" Type="http://schemas.openxmlformats.org/officeDocument/2006/relationships/image" Target="../media/image17.png"/><Relationship Id="rId4" Type="http://schemas.openxmlformats.org/officeDocument/2006/relationships/hyperlink" Target="https://www.goodfreephotos.com/ukraine/other-ukraine/flag-of-ukraine.jpg.php" TargetMode="External"/><Relationship Id="rId9" Type="http://schemas.openxmlformats.org/officeDocument/2006/relationships/image" Target="../media/image12.png"/><Relationship Id="rId14" Type="http://schemas.openxmlformats.org/officeDocument/2006/relationships/hyperlink" Target="http://commons.wikimedia.org/wiki/File:Flag_of_Estonia.sv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 y="990448"/>
            <a:ext cx="12191999" cy="1362227"/>
          </a:xfrm>
        </p:spPr>
        <p:txBody>
          <a:bodyPr>
            <a:noAutofit/>
          </a:bodyPr>
          <a:lstStyle/>
          <a:p>
            <a:r>
              <a:rPr lang="en-GB" sz="3600" dirty="0"/>
              <a:t>Achieving political interest and success</a:t>
            </a:r>
            <a:endParaRPr lang="en-US" sz="3600" dirty="0">
              <a:solidFill>
                <a:srgbClr val="FF0000"/>
              </a:solidFill>
            </a:endParaRPr>
          </a:p>
          <a:p>
            <a:r>
              <a:rPr lang="en-GB" sz="3600" dirty="0"/>
              <a:t>Arlene Wilkie</a:t>
            </a:r>
          </a:p>
          <a:p>
            <a:r>
              <a:rPr lang="en-GB" sz="3600" dirty="0"/>
              <a:t> Stroke Alliance for Europe</a:t>
            </a:r>
          </a:p>
          <a:p>
            <a:endParaRPr lang="en-GB" sz="3600" dirty="0"/>
          </a:p>
          <a:p>
            <a:endParaRPr lang="en-GB" sz="2000" dirty="0"/>
          </a:p>
        </p:txBody>
      </p:sp>
      <p:sp>
        <p:nvSpPr>
          <p:cNvPr id="6" name="Title 5">
            <a:extLst>
              <a:ext uri="{FF2B5EF4-FFF2-40B4-BE49-F238E27FC236}">
                <a16:creationId xmlns:a16="http://schemas.microsoft.com/office/drawing/2014/main" id="{EE7E32FB-6B0B-428E-A642-FF3D4A52DF66}"/>
              </a:ext>
            </a:extLst>
          </p:cNvPr>
          <p:cNvSpPr>
            <a:spLocks noGrp="1"/>
          </p:cNvSpPr>
          <p:nvPr>
            <p:ph type="ctrTitle"/>
          </p:nvPr>
        </p:nvSpPr>
        <p:spPr>
          <a:xfrm>
            <a:off x="1524000" y="2230703"/>
            <a:ext cx="9144000" cy="1517877"/>
          </a:xfrm>
        </p:spPr>
        <p:txBody>
          <a:bodyPr>
            <a:normAutofit fontScale="90000"/>
          </a:bodyPr>
          <a:lstStyle/>
          <a:p>
            <a:br>
              <a:rPr lang="en-GB" dirty="0"/>
            </a:br>
            <a:br>
              <a:rPr lang="en-GB" dirty="0"/>
            </a:br>
            <a:br>
              <a:rPr lang="en-GB" dirty="0"/>
            </a:br>
            <a:br>
              <a:rPr lang="en-GB" dirty="0"/>
            </a:br>
            <a:br>
              <a:rPr lang="en-GB" dirty="0"/>
            </a:br>
            <a:br>
              <a:rPr lang="en-GB" dirty="0"/>
            </a:br>
            <a:r>
              <a:rPr lang="en-GB" dirty="0"/>
              <a:t>19 October 2021</a:t>
            </a:r>
          </a:p>
        </p:txBody>
      </p:sp>
    </p:spTree>
    <p:extLst>
      <p:ext uri="{BB962C8B-B14F-4D97-AF65-F5344CB8AC3E}">
        <p14:creationId xmlns:p14="http://schemas.microsoft.com/office/powerpoint/2010/main" val="204329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1F26-66FB-473E-85A9-1C659A1C8B44}"/>
              </a:ext>
            </a:extLst>
          </p:cNvPr>
          <p:cNvSpPr>
            <a:spLocks noGrp="1"/>
          </p:cNvSpPr>
          <p:nvPr>
            <p:ph type="title"/>
          </p:nvPr>
        </p:nvSpPr>
        <p:spPr/>
        <p:txBody>
          <a:bodyPr/>
          <a:lstStyle/>
          <a:p>
            <a:r>
              <a:rPr lang="en-GB" dirty="0"/>
              <a:t>Still more to do!</a:t>
            </a:r>
          </a:p>
        </p:txBody>
      </p:sp>
      <p:sp>
        <p:nvSpPr>
          <p:cNvPr id="4" name="TextBox 3">
            <a:extLst>
              <a:ext uri="{FF2B5EF4-FFF2-40B4-BE49-F238E27FC236}">
                <a16:creationId xmlns:a16="http://schemas.microsoft.com/office/drawing/2014/main" id="{27894251-0C11-4D9C-A2F2-A0B41410572E}"/>
              </a:ext>
            </a:extLst>
          </p:cNvPr>
          <p:cNvSpPr txBox="1"/>
          <p:nvPr/>
        </p:nvSpPr>
        <p:spPr>
          <a:xfrm>
            <a:off x="3512549" y="4714887"/>
            <a:ext cx="6031501"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https://actionplan.eso-stroke.org/</a:t>
            </a:r>
            <a:endParaRPr lang="en-GB" dirty="0"/>
          </a:p>
        </p:txBody>
      </p:sp>
      <p:pic>
        <p:nvPicPr>
          <p:cNvPr id="5" name="Picture 4">
            <a:extLst>
              <a:ext uri="{FF2B5EF4-FFF2-40B4-BE49-F238E27FC236}">
                <a16:creationId xmlns:a16="http://schemas.microsoft.com/office/drawing/2014/main" id="{D36DD0DA-2546-44D3-9F1D-117E4DB98C48}"/>
              </a:ext>
            </a:extLst>
          </p:cNvPr>
          <p:cNvPicPr>
            <a:picLocks noChangeAspect="1"/>
          </p:cNvPicPr>
          <p:nvPr/>
        </p:nvPicPr>
        <p:blipFill>
          <a:blip r:embed="rId2"/>
          <a:stretch>
            <a:fillRect/>
          </a:stretch>
        </p:blipFill>
        <p:spPr>
          <a:xfrm>
            <a:off x="3953557" y="1729814"/>
            <a:ext cx="2579410" cy="2865501"/>
          </a:xfrm>
          <a:prstGeom prst="rect">
            <a:avLst/>
          </a:prstGeom>
        </p:spPr>
      </p:pic>
      <p:sp>
        <p:nvSpPr>
          <p:cNvPr id="6" name="TextBox 5">
            <a:extLst>
              <a:ext uri="{FF2B5EF4-FFF2-40B4-BE49-F238E27FC236}">
                <a16:creationId xmlns:a16="http://schemas.microsoft.com/office/drawing/2014/main" id="{027397DF-53DC-4D50-86AF-D8D22B15621F}"/>
              </a:ext>
            </a:extLst>
          </p:cNvPr>
          <p:cNvSpPr txBox="1"/>
          <p:nvPr/>
        </p:nvSpPr>
        <p:spPr>
          <a:xfrm>
            <a:off x="8537102" y="4769894"/>
            <a:ext cx="2329933" cy="184665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THANK YOU FOR LISTENING</a:t>
            </a: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hlinkClick r:id="rId3"/>
              </a:rPr>
              <a:t>arlene.wilkie@safestroke.eu</a:t>
            </a:r>
            <a:endParaRPr lang="en-GB" sz="1200" b="1" dirty="0">
              <a:latin typeface="Arial" panose="020B0604020202020204" pitchFamily="34" charset="0"/>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r>
              <a:rPr lang="en-GB" sz="1200" b="0" i="0" dirty="0">
                <a:effectLst/>
                <a:latin typeface="TwitterChirp"/>
              </a:rPr>
              <a:t>Twitter @StrokeEurope</a:t>
            </a:r>
          </a:p>
          <a:p>
            <a:r>
              <a:rPr lang="en-GB" sz="1200" dirty="0">
                <a:latin typeface="TwitterChirp"/>
                <a:cs typeface="Arial" panose="020B0604020202020204" pitchFamily="34" charset="0"/>
              </a:rPr>
              <a:t>Facebook </a:t>
            </a:r>
            <a:r>
              <a:rPr lang="en-GB" sz="1200" b="0" i="0" dirty="0">
                <a:effectLst/>
                <a:latin typeface="Segoe UI Historic" panose="020B0502040204020203" pitchFamily="34" charset="0"/>
              </a:rPr>
              <a:t>@safestroke</a:t>
            </a:r>
            <a:endParaRPr lang="en-GB" sz="1200" b="1" i="0" dirty="0">
              <a:effectLst/>
              <a:latin typeface="Arial" panose="020B0604020202020204" pitchFamily="34" charset="0"/>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#StrokeStillMatters</a:t>
            </a:r>
          </a:p>
          <a:p>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6477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3979-BB6A-4795-8E25-738FFC6DAFD7}"/>
              </a:ext>
            </a:extLst>
          </p:cNvPr>
          <p:cNvSpPr>
            <a:spLocks noGrp="1"/>
          </p:cNvSpPr>
          <p:nvPr>
            <p:ph type="title"/>
          </p:nvPr>
        </p:nvSpPr>
        <p:spPr/>
        <p:txBody>
          <a:bodyPr/>
          <a:lstStyle/>
          <a:p>
            <a:r>
              <a:rPr lang="en-GB" b="0" i="0" dirty="0">
                <a:solidFill>
                  <a:srgbClr val="082163"/>
                </a:solidFill>
                <a:effectLst/>
                <a:latin typeface="Arial" panose="020B0604020202020204" pitchFamily="34" charset="0"/>
              </a:rPr>
              <a:t>Stroke Alliance for Europe (SAFE)</a:t>
            </a:r>
            <a:endParaRPr lang="en-GB" dirty="0"/>
          </a:p>
        </p:txBody>
      </p:sp>
      <p:sp>
        <p:nvSpPr>
          <p:cNvPr id="3" name="TextBox 2">
            <a:extLst>
              <a:ext uri="{FF2B5EF4-FFF2-40B4-BE49-F238E27FC236}">
                <a16:creationId xmlns:a16="http://schemas.microsoft.com/office/drawing/2014/main" id="{F2841B9E-56AC-4B85-925F-1ECE6E7255D1}"/>
              </a:ext>
            </a:extLst>
          </p:cNvPr>
          <p:cNvSpPr txBox="1"/>
          <p:nvPr/>
        </p:nvSpPr>
        <p:spPr>
          <a:xfrm>
            <a:off x="212652" y="1484814"/>
            <a:ext cx="11766695" cy="4801314"/>
          </a:xfrm>
          <a:prstGeom prst="rect">
            <a:avLst/>
          </a:prstGeom>
          <a:noFill/>
        </p:spPr>
        <p:txBody>
          <a:bodyPr wrap="square" rtlCol="0">
            <a:spAutoFit/>
          </a:bodyPr>
          <a:lstStyle/>
          <a:p>
            <a:pPr algn="l" rtl="0" fontAlgn="base"/>
            <a:r>
              <a:rPr lang="en-GB" sz="1800" b="1" i="0" dirty="0">
                <a:solidFill>
                  <a:srgbClr val="000000"/>
                </a:solidFill>
                <a:effectLst/>
                <a:latin typeface="Arial" panose="020B0604020202020204" pitchFamily="34" charset="0"/>
              </a:rPr>
              <a:t>Who are we</a:t>
            </a:r>
          </a:p>
          <a:p>
            <a:pPr algn="l" rtl="0" fontAlgn="base"/>
            <a:r>
              <a:rPr lang="en-GB" sz="1800" b="0" i="0" dirty="0">
                <a:solidFill>
                  <a:srgbClr val="000000"/>
                </a:solidFill>
                <a:effectLst/>
                <a:latin typeface="Arial" panose="020B0604020202020204" pitchFamily="34" charset="0"/>
              </a:rPr>
              <a:t>SAFE is a non-profit-making organisation formed in 2004 in Brussels, Belgium. </a:t>
            </a:r>
          </a:p>
          <a:p>
            <a:pPr algn="l" rtl="0" fontAlgn="base"/>
            <a:r>
              <a:rPr lang="en-GB" sz="1800" b="0" i="0" dirty="0">
                <a:solidFill>
                  <a:srgbClr val="000000"/>
                </a:solidFill>
                <a:effectLst/>
                <a:latin typeface="Arial" panose="020B0604020202020204" pitchFamily="34" charset="0"/>
              </a:rPr>
              <a:t>We are the voice of stroke survivors in Europe.</a:t>
            </a:r>
          </a:p>
          <a:p>
            <a:pPr algn="l" rtl="0" fontAlgn="base"/>
            <a:r>
              <a:rPr lang="en-GB" dirty="0">
                <a:solidFill>
                  <a:srgbClr val="000000"/>
                </a:solidFill>
                <a:latin typeface="Arial" panose="020B0604020202020204" pitchFamily="34" charset="0"/>
              </a:rPr>
              <a:t>We r</a:t>
            </a:r>
            <a:r>
              <a:rPr lang="en-GB" sz="1800" b="0" i="0" dirty="0">
                <a:solidFill>
                  <a:srgbClr val="000000"/>
                </a:solidFill>
                <a:effectLst/>
                <a:latin typeface="Arial" panose="020B0604020202020204" pitchFamily="34" charset="0"/>
              </a:rPr>
              <a:t>epresent stroke support organisations (SSOs) from more than 30 European countries.  </a:t>
            </a:r>
            <a:endParaRPr lang="en-GB" b="0" i="0" dirty="0">
              <a:solidFill>
                <a:srgbClr val="000000"/>
              </a:solidFill>
              <a:effectLst/>
              <a:latin typeface="Segoe UI" panose="020B0502040204020203" pitchFamily="34" charset="0"/>
            </a:endParaRPr>
          </a:p>
          <a:p>
            <a:pPr algn="l" rtl="0" fontAlgn="base"/>
            <a:endParaRPr lang="en-GB" sz="1800" b="1" i="0" dirty="0">
              <a:solidFill>
                <a:srgbClr val="000000"/>
              </a:solidFill>
              <a:effectLst/>
              <a:latin typeface="Arial" panose="020B0604020202020204" pitchFamily="34" charset="0"/>
            </a:endParaRPr>
          </a:p>
          <a:p>
            <a:pPr algn="l" rtl="0" fontAlgn="base"/>
            <a:r>
              <a:rPr lang="en-GB" sz="1800" b="1" i="0" dirty="0">
                <a:solidFill>
                  <a:srgbClr val="000000"/>
                </a:solidFill>
                <a:effectLst/>
                <a:latin typeface="Arial" panose="020B0604020202020204" pitchFamily="34" charset="0"/>
              </a:rPr>
              <a:t>Our vision</a:t>
            </a: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To work towards greatly decreasing the number of strokes in Europe and that all who are touched by stroke get the help and support they need.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1" i="0" dirty="0">
                <a:solidFill>
                  <a:srgbClr val="000000"/>
                </a:solidFill>
                <a:effectLst/>
                <a:latin typeface="Arial" panose="020B0604020202020204" pitchFamily="34" charset="0"/>
              </a:rPr>
              <a:t>Our aims</a:t>
            </a: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rial" panose="020B0604020202020204" pitchFamily="34" charset="0"/>
              </a:rPr>
              <a:t>To reduce the numbers and the effects of strokes across Europe.  </a:t>
            </a:r>
          </a:p>
          <a:p>
            <a:pPr algn="l" rtl="0" fontAlgn="base"/>
            <a:endParaRPr lang="en-GB" dirty="0">
              <a:solidFill>
                <a:srgbClr val="000000"/>
              </a:solidFill>
              <a:latin typeface="Arial" panose="020B0604020202020204" pitchFamily="34" charset="0"/>
            </a:endParaRPr>
          </a:p>
          <a:p>
            <a:pPr algn="l" rtl="0" fontAlgn="base"/>
            <a:r>
              <a:rPr lang="en-GB" b="1" i="0" dirty="0">
                <a:solidFill>
                  <a:srgbClr val="000000"/>
                </a:solidFill>
                <a:effectLst/>
                <a:latin typeface="Arial" panose="020B0604020202020204" pitchFamily="34" charset="0"/>
              </a:rPr>
              <a:t>What we do</a:t>
            </a:r>
          </a:p>
          <a:p>
            <a:pPr fontAlgn="base"/>
            <a:r>
              <a:rPr lang="en-GB" dirty="0">
                <a:solidFill>
                  <a:srgbClr val="000000"/>
                </a:solidFill>
                <a:latin typeface="Arial" panose="020B0604020202020204" pitchFamily="34" charset="0"/>
              </a:rPr>
              <a:t>to the advancement of stroke prevention and the improvement of the quality of life of stroke survivors, </a:t>
            </a:r>
          </a:p>
          <a:p>
            <a:pPr marL="285750" indent="-285750" fontAlgn="base">
              <a:buFont typeface="Arial" panose="020B0604020202020204" pitchFamily="34" charset="0"/>
              <a:buChar char="•"/>
            </a:pPr>
            <a:r>
              <a:rPr lang="en-GB" dirty="0">
                <a:solidFill>
                  <a:srgbClr val="000000"/>
                </a:solidFill>
                <a:latin typeface="Arial" panose="020B0604020202020204" pitchFamily="34" charset="0"/>
              </a:rPr>
              <a:t>Help grow and develop stroke support organisation</a:t>
            </a:r>
          </a:p>
          <a:p>
            <a:pPr marL="285750" indent="-285750" fontAlgn="base">
              <a:buFont typeface="Arial" panose="020B0604020202020204" pitchFamily="34" charset="0"/>
              <a:buChar char="•"/>
            </a:pPr>
            <a:r>
              <a:rPr lang="en-GB" dirty="0">
                <a:solidFill>
                  <a:srgbClr val="000000"/>
                </a:solidFill>
                <a:latin typeface="Arial" panose="020B0604020202020204" pitchFamily="34" charset="0"/>
              </a:rPr>
              <a:t>Campaigning at a European level, and by supporting members to do so locally. </a:t>
            </a:r>
            <a:endParaRPr lang="en-GB" dirty="0">
              <a:solidFill>
                <a:srgbClr val="000000"/>
              </a:solidFill>
              <a:latin typeface="Segoe UI" panose="020B0502040204020203" pitchFamily="34" charset="0"/>
            </a:endParaRPr>
          </a:p>
          <a:p>
            <a:pPr marL="285750" indent="-285750" algn="l" rtl="0" fontAlgn="base">
              <a:buFont typeface="Arial" panose="020B0604020202020204" pitchFamily="34" charset="0"/>
              <a:buChar char="•"/>
            </a:pPr>
            <a:r>
              <a:rPr lang="en-GB" sz="1800" b="0" i="0" dirty="0">
                <a:solidFill>
                  <a:srgbClr val="000000"/>
                </a:solidFill>
                <a:effectLst/>
                <a:latin typeface="Arial" panose="020B0604020202020204" pitchFamily="34" charset="0"/>
              </a:rPr>
              <a:t>Encouraging research</a:t>
            </a:r>
          </a:p>
        </p:txBody>
      </p:sp>
    </p:spTree>
    <p:extLst>
      <p:ext uri="{BB962C8B-B14F-4D97-AF65-F5344CB8AC3E}">
        <p14:creationId xmlns:p14="http://schemas.microsoft.com/office/powerpoint/2010/main" val="4079100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B369-0F2A-4C7A-B9B7-293F71A98276}"/>
              </a:ext>
            </a:extLst>
          </p:cNvPr>
          <p:cNvSpPr>
            <a:spLocks noGrp="1"/>
          </p:cNvSpPr>
          <p:nvPr>
            <p:ph type="title"/>
          </p:nvPr>
        </p:nvSpPr>
        <p:spPr/>
        <p:txBody>
          <a:bodyPr/>
          <a:lstStyle/>
          <a:p>
            <a:r>
              <a:rPr lang="de-CH" dirty="0"/>
              <a:t>Why is the Stroke Action Plan for Europe important?</a:t>
            </a:r>
            <a:endParaRPr lang="en-GB" dirty="0"/>
          </a:p>
        </p:txBody>
      </p:sp>
      <p:pic>
        <p:nvPicPr>
          <p:cNvPr id="12" name="Picture 11">
            <a:extLst>
              <a:ext uri="{FF2B5EF4-FFF2-40B4-BE49-F238E27FC236}">
                <a16:creationId xmlns:a16="http://schemas.microsoft.com/office/drawing/2014/main" id="{69E8C931-56EA-49F2-90B7-161A6A2144CA}"/>
              </a:ext>
            </a:extLst>
          </p:cNvPr>
          <p:cNvPicPr>
            <a:picLocks noChangeAspect="1"/>
          </p:cNvPicPr>
          <p:nvPr/>
        </p:nvPicPr>
        <p:blipFill>
          <a:blip r:embed="rId2"/>
          <a:stretch>
            <a:fillRect/>
          </a:stretch>
        </p:blipFill>
        <p:spPr>
          <a:xfrm>
            <a:off x="4529982" y="2997551"/>
            <a:ext cx="2745935" cy="1825780"/>
          </a:xfrm>
          <a:prstGeom prst="rect">
            <a:avLst/>
          </a:prstGeom>
        </p:spPr>
      </p:pic>
      <p:sp>
        <p:nvSpPr>
          <p:cNvPr id="13" name="TextBox 12">
            <a:extLst>
              <a:ext uri="{FF2B5EF4-FFF2-40B4-BE49-F238E27FC236}">
                <a16:creationId xmlns:a16="http://schemas.microsoft.com/office/drawing/2014/main" id="{7FA39AE1-7A6C-486E-A649-309C03782191}"/>
              </a:ext>
            </a:extLst>
          </p:cNvPr>
          <p:cNvSpPr txBox="1"/>
          <p:nvPr/>
        </p:nvSpPr>
        <p:spPr>
          <a:xfrm>
            <a:off x="6122514" y="1379311"/>
            <a:ext cx="4397359" cy="1077218"/>
          </a:xfrm>
          <a:prstGeom prst="rect">
            <a:avLst/>
          </a:prstGeom>
          <a:noFill/>
        </p:spPr>
        <p:txBody>
          <a:bodyPr wrap="square" rtlCol="0">
            <a:spAutoFit/>
          </a:bodyPr>
          <a:lstStyle/>
          <a:p>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“Due to deficiency of post- stroke services,  stroke survivors leave for psychiatric hospitals or institutions for mentally handicapped people”. </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Czech Republic</a:t>
            </a:r>
            <a:endParaRPr lang="en-GB"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4E4D22-B635-44F6-AF43-FF8E16BB9D06}"/>
              </a:ext>
            </a:extLst>
          </p:cNvPr>
          <p:cNvSpPr txBox="1"/>
          <p:nvPr/>
        </p:nvSpPr>
        <p:spPr>
          <a:xfrm>
            <a:off x="8694609" y="5087282"/>
            <a:ext cx="2938591" cy="830997"/>
          </a:xfrm>
          <a:prstGeom prst="rect">
            <a:avLst/>
          </a:prstGeom>
          <a:noFill/>
        </p:spPr>
        <p:txBody>
          <a:bodyPr wrap="square" rtlCol="0">
            <a:spAutoFit/>
          </a:bodyPr>
          <a:lstStyle/>
          <a:p>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“The life after stroke is the poorest point of the care process”. </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Spain</a:t>
            </a:r>
            <a:endParaRPr lang="en-GB" sz="1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91E6A03-FD61-4EB5-BAAF-4A5975098210}"/>
              </a:ext>
            </a:extLst>
          </p:cNvPr>
          <p:cNvSpPr txBox="1"/>
          <p:nvPr/>
        </p:nvSpPr>
        <p:spPr>
          <a:xfrm>
            <a:off x="-48170" y="6550223"/>
            <a:ext cx="5033985" cy="307777"/>
          </a:xfrm>
          <a:prstGeom prst="rect">
            <a:avLst/>
          </a:prstGeom>
          <a:noFill/>
        </p:spPr>
        <p:txBody>
          <a:bodyPr wrap="square" rtlCol="0">
            <a:spAutoFit/>
          </a:bodyPr>
          <a:lstStyle/>
          <a:p>
            <a:r>
              <a:rPr lang="en-GB" sz="14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(Reference: SAFE interviews with members summer 2019)</a:t>
            </a:r>
            <a:endParaRPr lang="en-GB" sz="1400" dirty="0">
              <a:latin typeface="Arial" panose="020B0604020202020204" pitchFamily="34" charset="0"/>
              <a:cs typeface="Arial" panose="020B0604020202020204" pitchFamily="34" charset="0"/>
            </a:endParaRPr>
          </a:p>
        </p:txBody>
      </p:sp>
      <p:sp>
        <p:nvSpPr>
          <p:cNvPr id="16" name="Speech Bubble: Oval 15">
            <a:extLst>
              <a:ext uri="{FF2B5EF4-FFF2-40B4-BE49-F238E27FC236}">
                <a16:creationId xmlns:a16="http://schemas.microsoft.com/office/drawing/2014/main" id="{8E9723CF-B066-4C74-8B7C-522AA3ADDB7C}"/>
              </a:ext>
            </a:extLst>
          </p:cNvPr>
          <p:cNvSpPr/>
          <p:nvPr/>
        </p:nvSpPr>
        <p:spPr>
          <a:xfrm flipH="1">
            <a:off x="-50866" y="4222461"/>
            <a:ext cx="4347387" cy="1520314"/>
          </a:xfrm>
          <a:prstGeom prst="wedgeEllipseCallout">
            <a:avLst>
              <a:gd name="adj1" fmla="val -47980"/>
              <a:gd name="adj2" fmla="val -332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FA6DDD4-35D3-4941-BFFF-BFB0352CFE79}"/>
              </a:ext>
            </a:extLst>
          </p:cNvPr>
          <p:cNvSpPr txBox="1"/>
          <p:nvPr/>
        </p:nvSpPr>
        <p:spPr>
          <a:xfrm>
            <a:off x="65322" y="4568642"/>
            <a:ext cx="4497758" cy="830997"/>
          </a:xfrm>
          <a:prstGeom prst="rect">
            <a:avLst/>
          </a:prstGeom>
          <a:noFill/>
        </p:spPr>
        <p:txBody>
          <a:bodyPr wrap="square">
            <a:spAutoFit/>
          </a:bodyPr>
          <a:lstStyle/>
          <a:p>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“There is no structured, standardised care management for stroke- patients when they return home”. </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Germany</a:t>
            </a:r>
            <a:endParaRPr lang="en-GB" sz="1600" dirty="0"/>
          </a:p>
        </p:txBody>
      </p:sp>
      <p:grpSp>
        <p:nvGrpSpPr>
          <p:cNvPr id="19" name="Group 18">
            <a:extLst>
              <a:ext uri="{FF2B5EF4-FFF2-40B4-BE49-F238E27FC236}">
                <a16:creationId xmlns:a16="http://schemas.microsoft.com/office/drawing/2014/main" id="{A865139F-18EA-4736-B560-0E65C0E31E26}"/>
              </a:ext>
            </a:extLst>
          </p:cNvPr>
          <p:cNvGrpSpPr/>
          <p:nvPr/>
        </p:nvGrpSpPr>
        <p:grpSpPr>
          <a:xfrm>
            <a:off x="7973561" y="2889901"/>
            <a:ext cx="3939276" cy="1614989"/>
            <a:chOff x="5385923" y="3638569"/>
            <a:chExt cx="4441824" cy="1614989"/>
          </a:xfrm>
        </p:grpSpPr>
        <p:sp>
          <p:nvSpPr>
            <p:cNvPr id="25" name="TextBox 24">
              <a:extLst>
                <a:ext uri="{FF2B5EF4-FFF2-40B4-BE49-F238E27FC236}">
                  <a16:creationId xmlns:a16="http://schemas.microsoft.com/office/drawing/2014/main" id="{68A436A5-0E30-4284-B567-ABBDCB51BDFB}"/>
                </a:ext>
              </a:extLst>
            </p:cNvPr>
            <p:cNvSpPr txBox="1"/>
            <p:nvPr/>
          </p:nvSpPr>
          <p:spPr>
            <a:xfrm>
              <a:off x="5942727" y="3874997"/>
              <a:ext cx="3342027" cy="1077218"/>
            </a:xfrm>
            <a:prstGeom prst="rect">
              <a:avLst/>
            </a:prstGeom>
            <a:noFill/>
          </p:spPr>
          <p:txBody>
            <a:bodyPr wrap="square" rtlCol="0">
              <a:spAutoFit/>
            </a:bodyPr>
            <a:lstStyle/>
            <a:p>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“In therapy terms, patients effectively walk off a cliff after they pass through the hospital gates”</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Ireland</a:t>
              </a:r>
              <a:endParaRPr lang="en-GB" sz="1600" dirty="0">
                <a:latin typeface="Arial" panose="020B0604020202020204" pitchFamily="34" charset="0"/>
                <a:cs typeface="Arial" panose="020B0604020202020204" pitchFamily="34" charset="0"/>
              </a:endParaRPr>
            </a:p>
          </p:txBody>
        </p:sp>
        <p:sp>
          <p:nvSpPr>
            <p:cNvPr id="26" name="Speech Bubble: Oval 25">
              <a:extLst>
                <a:ext uri="{FF2B5EF4-FFF2-40B4-BE49-F238E27FC236}">
                  <a16:creationId xmlns:a16="http://schemas.microsoft.com/office/drawing/2014/main" id="{7768E50A-22FA-448B-8C1F-3274599F51A3}"/>
                </a:ext>
              </a:extLst>
            </p:cNvPr>
            <p:cNvSpPr/>
            <p:nvPr/>
          </p:nvSpPr>
          <p:spPr>
            <a:xfrm>
              <a:off x="5385923" y="3638569"/>
              <a:ext cx="4441824" cy="1614989"/>
            </a:xfrm>
            <a:prstGeom prst="wedgeEllipseCallout">
              <a:avLst>
                <a:gd name="adj1" fmla="val -60781"/>
                <a:gd name="adj2" fmla="val 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Speech Bubble: Oval 19">
            <a:extLst>
              <a:ext uri="{FF2B5EF4-FFF2-40B4-BE49-F238E27FC236}">
                <a16:creationId xmlns:a16="http://schemas.microsoft.com/office/drawing/2014/main" id="{E67664F6-FA9E-4686-A915-2DDDBCBB9061}"/>
              </a:ext>
            </a:extLst>
          </p:cNvPr>
          <p:cNvSpPr/>
          <p:nvPr/>
        </p:nvSpPr>
        <p:spPr>
          <a:xfrm>
            <a:off x="8467368" y="4931185"/>
            <a:ext cx="3165832" cy="1282724"/>
          </a:xfrm>
          <a:prstGeom prst="wedgeEllipseCallout">
            <a:avLst>
              <a:gd name="adj1" fmla="val -66783"/>
              <a:gd name="adj2" fmla="val -9195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peech Bubble: Oval 20">
            <a:extLst>
              <a:ext uri="{FF2B5EF4-FFF2-40B4-BE49-F238E27FC236}">
                <a16:creationId xmlns:a16="http://schemas.microsoft.com/office/drawing/2014/main" id="{7D50666B-5CB4-49E9-9C1D-E60FF8959897}"/>
              </a:ext>
            </a:extLst>
          </p:cNvPr>
          <p:cNvSpPr/>
          <p:nvPr/>
        </p:nvSpPr>
        <p:spPr>
          <a:xfrm>
            <a:off x="5705758" y="1072520"/>
            <a:ext cx="4976485" cy="1669281"/>
          </a:xfrm>
          <a:prstGeom prst="wedgeEllipseCallout">
            <a:avLst>
              <a:gd name="adj1" fmla="val -17367"/>
              <a:gd name="adj2" fmla="val 565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peech Bubble: Oval 21">
            <a:extLst>
              <a:ext uri="{FF2B5EF4-FFF2-40B4-BE49-F238E27FC236}">
                <a16:creationId xmlns:a16="http://schemas.microsoft.com/office/drawing/2014/main" id="{92F7D3E2-3D1E-4467-A125-8BDCE8271EB9}"/>
              </a:ext>
            </a:extLst>
          </p:cNvPr>
          <p:cNvSpPr/>
          <p:nvPr/>
        </p:nvSpPr>
        <p:spPr>
          <a:xfrm>
            <a:off x="4481077" y="5232194"/>
            <a:ext cx="3723100" cy="1503551"/>
          </a:xfrm>
          <a:prstGeom prst="wedgeEllipseCallout">
            <a:avLst>
              <a:gd name="adj1" fmla="val 6306"/>
              <a:gd name="adj2" fmla="val -7809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F42D292B-ACDF-4FA7-9B59-043EFE9ED35C}"/>
              </a:ext>
            </a:extLst>
          </p:cNvPr>
          <p:cNvSpPr txBox="1"/>
          <p:nvPr/>
        </p:nvSpPr>
        <p:spPr>
          <a:xfrm>
            <a:off x="4696451" y="5469158"/>
            <a:ext cx="3391540" cy="1077218"/>
          </a:xfrm>
          <a:prstGeom prst="rect">
            <a:avLst/>
          </a:prstGeom>
          <a:noFill/>
        </p:spPr>
        <p:txBody>
          <a:bodyPr wrap="square" rtlCol="0">
            <a:spAutoFit/>
          </a:bodyPr>
          <a:lstStyle/>
          <a:p>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GB" sz="1600" i="1"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housands of stroke survivors do not receive the support they need with their recovery when they leave hospital</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UK </a:t>
            </a:r>
            <a:endParaRPr lang="en-GB" sz="1600" dirty="0">
              <a:latin typeface="Arial" panose="020B0604020202020204" pitchFamily="34" charset="0"/>
              <a:cs typeface="Arial" panose="020B0604020202020204" pitchFamily="34" charset="0"/>
            </a:endParaRPr>
          </a:p>
        </p:txBody>
      </p:sp>
      <p:sp>
        <p:nvSpPr>
          <p:cNvPr id="29" name="Speech Bubble: Oval 28">
            <a:extLst>
              <a:ext uri="{FF2B5EF4-FFF2-40B4-BE49-F238E27FC236}">
                <a16:creationId xmlns:a16="http://schemas.microsoft.com/office/drawing/2014/main" id="{EB9D3B6B-71B3-494B-B50B-F876E56F5ED6}"/>
              </a:ext>
            </a:extLst>
          </p:cNvPr>
          <p:cNvSpPr/>
          <p:nvPr/>
        </p:nvSpPr>
        <p:spPr>
          <a:xfrm flipH="1">
            <a:off x="9328" y="1443201"/>
            <a:ext cx="4942355" cy="2433782"/>
          </a:xfrm>
          <a:prstGeom prst="wedgeEllipseCallout">
            <a:avLst>
              <a:gd name="adj1" fmla="val -32025"/>
              <a:gd name="adj2" fmla="val 6198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4">
            <a:extLst>
              <a:ext uri="{FF2B5EF4-FFF2-40B4-BE49-F238E27FC236}">
                <a16:creationId xmlns:a16="http://schemas.microsoft.com/office/drawing/2014/main" id="{B7360245-5C3A-485F-98DB-866E4B785C02}"/>
              </a:ext>
            </a:extLst>
          </p:cNvPr>
          <p:cNvSpPr>
            <a:spLocks noChangeArrowheads="1"/>
          </p:cNvSpPr>
          <p:nvPr/>
        </p:nvSpPr>
        <p:spPr bwMode="auto">
          <a:xfrm>
            <a:off x="512398" y="1917094"/>
            <a:ext cx="4210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i="1" dirty="0">
                <a:latin typeface="Arial" panose="020B0604020202020204" pitchFamily="34" charset="0"/>
                <a:ea typeface="Calibri" panose="020F0502020204030204" pitchFamily="34" charset="0"/>
                <a:cs typeface="Arial" panose="020B0604020202020204" pitchFamily="34" charset="0"/>
              </a:rPr>
              <a:t>“T</a:t>
            </a:r>
            <a:r>
              <a:rPr kumimoji="0" lang="en-US" altLang="en-US" sz="16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here is no state certification/ accreditation of stroke units. As such we have no medical specialty «stroke medicine». Thus stroke patients are treated not by specially educated stroke physicians, but mainly by general neurologists”. </a:t>
            </a:r>
            <a:r>
              <a:rPr lang="en-GB" sz="16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Ukraine</a:t>
            </a: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16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3D4E7-462C-4C0E-8E32-AE27D528D7D8}"/>
              </a:ext>
            </a:extLst>
          </p:cNvPr>
          <p:cNvSpPr>
            <a:spLocks noGrp="1"/>
          </p:cNvSpPr>
          <p:nvPr>
            <p:ph type="title"/>
          </p:nvPr>
        </p:nvSpPr>
        <p:spPr/>
        <p:txBody>
          <a:bodyPr/>
          <a:lstStyle/>
          <a:p>
            <a:r>
              <a:rPr lang="de-CH" dirty="0"/>
              <a:t>Why is the Stroke Action Plan for Europe important?</a:t>
            </a:r>
            <a:endParaRPr lang="en-GB" dirty="0"/>
          </a:p>
        </p:txBody>
      </p:sp>
      <p:sp>
        <p:nvSpPr>
          <p:cNvPr id="3" name="Content Placeholder 2">
            <a:extLst>
              <a:ext uri="{FF2B5EF4-FFF2-40B4-BE49-F238E27FC236}">
                <a16:creationId xmlns:a16="http://schemas.microsoft.com/office/drawing/2014/main" id="{21C6C8EE-F134-4AC0-9CAD-4CC48A497649}"/>
              </a:ext>
            </a:extLst>
          </p:cNvPr>
          <p:cNvSpPr txBox="1">
            <a:spLocks/>
          </p:cNvSpPr>
          <p:nvPr/>
        </p:nvSpPr>
        <p:spPr>
          <a:xfrm>
            <a:off x="334963" y="1300545"/>
            <a:ext cx="7466012" cy="2873881"/>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00" dirty="0"/>
          </a:p>
          <a:p>
            <a:pPr>
              <a:lnSpc>
                <a:spcPct val="160000"/>
              </a:lnSpc>
            </a:pPr>
            <a:r>
              <a:rPr lang="en-GB" sz="2300" dirty="0"/>
              <a:t>Stroke is a leading cause of early death and disability</a:t>
            </a:r>
          </a:p>
          <a:p>
            <a:pPr>
              <a:lnSpc>
                <a:spcPct val="160000"/>
              </a:lnSpc>
            </a:pPr>
            <a:r>
              <a:rPr lang="en-GB" sz="2300" dirty="0"/>
              <a:t>Increasing numbers of strokes and cost of stroke care</a:t>
            </a:r>
          </a:p>
          <a:p>
            <a:pPr>
              <a:lnSpc>
                <a:spcPct val="160000"/>
              </a:lnSpc>
            </a:pPr>
            <a:r>
              <a:rPr lang="en-GB" sz="2300" dirty="0"/>
              <a:t>Disparities between &amp; within countries along the </a:t>
            </a:r>
            <a:r>
              <a:rPr lang="en-GB" sz="2300" b="1" dirty="0"/>
              <a:t>entire</a:t>
            </a:r>
            <a:r>
              <a:rPr lang="en-GB" sz="2300" dirty="0"/>
              <a:t> stroke care pathway, with post-stroke support being neglected by all countries</a:t>
            </a:r>
          </a:p>
          <a:p>
            <a:pPr>
              <a:lnSpc>
                <a:spcPct val="160000"/>
              </a:lnSpc>
            </a:pPr>
            <a:r>
              <a:rPr lang="en-GB" sz="2300" dirty="0"/>
              <a:t>Many countries do not have a specific and/or a comprehensive strategy for dealing with stroke, supported with adequate funding</a:t>
            </a:r>
          </a:p>
          <a:p>
            <a:pPr>
              <a:lnSpc>
                <a:spcPct val="160000"/>
              </a:lnSpc>
            </a:pPr>
            <a:r>
              <a:rPr lang="en-GB" sz="2300" dirty="0"/>
              <a:t>The pandemic has only made this situation worse</a:t>
            </a:r>
          </a:p>
          <a:p>
            <a:endParaRPr lang="en-GB" dirty="0"/>
          </a:p>
        </p:txBody>
      </p:sp>
      <p:sp>
        <p:nvSpPr>
          <p:cNvPr id="4" name="Arrow: Right 3">
            <a:extLst>
              <a:ext uri="{FF2B5EF4-FFF2-40B4-BE49-F238E27FC236}">
                <a16:creationId xmlns:a16="http://schemas.microsoft.com/office/drawing/2014/main" id="{1AF33905-C5D3-415D-9C44-2A1C671CA45C}"/>
              </a:ext>
            </a:extLst>
          </p:cNvPr>
          <p:cNvSpPr/>
          <p:nvPr/>
        </p:nvSpPr>
        <p:spPr>
          <a:xfrm>
            <a:off x="299970" y="4647309"/>
            <a:ext cx="582672" cy="4352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24EEF3EF-3ADA-4D88-B79B-25B56625E535}"/>
              </a:ext>
            </a:extLst>
          </p:cNvPr>
          <p:cNvSpPr txBox="1"/>
          <p:nvPr/>
        </p:nvSpPr>
        <p:spPr>
          <a:xfrm>
            <a:off x="955676" y="4632648"/>
            <a:ext cx="6978649" cy="707886"/>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Fuels the need for a Stroke Action Plan to confront stroke &amp; its impact on our European citizens</a:t>
            </a:r>
          </a:p>
        </p:txBody>
      </p:sp>
      <p:grpSp>
        <p:nvGrpSpPr>
          <p:cNvPr id="6" name="Group 5">
            <a:extLst>
              <a:ext uri="{FF2B5EF4-FFF2-40B4-BE49-F238E27FC236}">
                <a16:creationId xmlns:a16="http://schemas.microsoft.com/office/drawing/2014/main" id="{89ADD472-4C0B-493A-8BCA-0140D0FAE2E3}"/>
              </a:ext>
            </a:extLst>
          </p:cNvPr>
          <p:cNvGrpSpPr/>
          <p:nvPr/>
        </p:nvGrpSpPr>
        <p:grpSpPr>
          <a:xfrm>
            <a:off x="7934325" y="1914848"/>
            <a:ext cx="3978842" cy="2717800"/>
            <a:chOff x="8299084" y="3010045"/>
            <a:chExt cx="3541058" cy="2286000"/>
          </a:xfrm>
        </p:grpSpPr>
        <p:pic>
          <p:nvPicPr>
            <p:cNvPr id="7" name="Picture 6">
              <a:extLst>
                <a:ext uri="{FF2B5EF4-FFF2-40B4-BE49-F238E27FC236}">
                  <a16:creationId xmlns:a16="http://schemas.microsoft.com/office/drawing/2014/main" id="{2B08B1C3-BA77-4B8D-AC9B-5C0DC7E6B7CD}"/>
                </a:ext>
              </a:extLst>
            </p:cNvPr>
            <p:cNvPicPr>
              <a:picLocks noChangeAspect="1"/>
            </p:cNvPicPr>
            <p:nvPr/>
          </p:nvPicPr>
          <p:blipFill>
            <a:blip r:embed="rId2">
              <a:duotone>
                <a:prstClr val="black"/>
                <a:schemeClr val="accent5">
                  <a:tint val="45000"/>
                  <a:satMod val="400000"/>
                </a:schemeClr>
              </a:duotone>
            </a:blip>
            <a:stretch>
              <a:fillRect/>
            </a:stretch>
          </p:blipFill>
          <p:spPr>
            <a:xfrm>
              <a:off x="8299084" y="3010045"/>
              <a:ext cx="3429000" cy="2286000"/>
            </a:xfrm>
            <a:prstGeom prst="rect">
              <a:avLst/>
            </a:prstGeom>
          </p:spPr>
        </p:pic>
        <p:sp>
          <p:nvSpPr>
            <p:cNvPr id="8" name="TextBox 7">
              <a:extLst>
                <a:ext uri="{FF2B5EF4-FFF2-40B4-BE49-F238E27FC236}">
                  <a16:creationId xmlns:a16="http://schemas.microsoft.com/office/drawing/2014/main" id="{FB84151E-C73D-44A7-888B-6F67B2B5A6B8}"/>
                </a:ext>
              </a:extLst>
            </p:cNvPr>
            <p:cNvSpPr txBox="1"/>
            <p:nvPr/>
          </p:nvSpPr>
          <p:spPr>
            <a:xfrm rot="19333620">
              <a:off x="9352247" y="3218717"/>
              <a:ext cx="1893801"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THIS IS </a:t>
              </a:r>
            </a:p>
          </p:txBody>
        </p:sp>
        <p:sp>
          <p:nvSpPr>
            <p:cNvPr id="9" name="TextBox 8">
              <a:extLst>
                <a:ext uri="{FF2B5EF4-FFF2-40B4-BE49-F238E27FC236}">
                  <a16:creationId xmlns:a16="http://schemas.microsoft.com/office/drawing/2014/main" id="{379B3AC7-275C-470D-9162-FB1E19AA7C2D}"/>
                </a:ext>
              </a:extLst>
            </p:cNvPr>
            <p:cNvSpPr txBox="1"/>
            <p:nvPr/>
          </p:nvSpPr>
          <p:spPr>
            <a:xfrm rot="20101897">
              <a:off x="9946341" y="4180787"/>
              <a:ext cx="1893801"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EUROPE</a:t>
              </a:r>
              <a:r>
                <a:rPr lang="en-GB" sz="1750" b="1" dirty="0">
                  <a:latin typeface="Arial" panose="020B0604020202020204" pitchFamily="34" charset="0"/>
                  <a:cs typeface="Arial" panose="020B0604020202020204" pitchFamily="34" charset="0"/>
                </a:rPr>
                <a:t> </a:t>
              </a:r>
            </a:p>
          </p:txBody>
        </p:sp>
      </p:grpSp>
      <p:sp>
        <p:nvSpPr>
          <p:cNvPr id="10" name="TextBox 9">
            <a:extLst>
              <a:ext uri="{FF2B5EF4-FFF2-40B4-BE49-F238E27FC236}">
                <a16:creationId xmlns:a16="http://schemas.microsoft.com/office/drawing/2014/main" id="{1AA9BC09-7A28-4CFF-A945-0C60A099666A}"/>
              </a:ext>
            </a:extLst>
          </p:cNvPr>
          <p:cNvSpPr txBox="1"/>
          <p:nvPr/>
        </p:nvSpPr>
        <p:spPr>
          <a:xfrm>
            <a:off x="647700" y="6076950"/>
            <a:ext cx="7744171" cy="523220"/>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References: Burden of Stroke: https://www.safestroke.eu/burden-of-stroke/</a:t>
            </a:r>
          </a:p>
          <a:p>
            <a:r>
              <a:rPr lang="en-GB" sz="1400" dirty="0">
                <a:latin typeface="Arial" panose="020B0604020202020204" pitchFamily="34" charset="0"/>
                <a:cs typeface="Arial" panose="020B0604020202020204" pitchFamily="34" charset="0"/>
              </a:rPr>
              <a:t>                    Economic impact of stroke: https://www.safestroke.eu/economic-impact-of-stroke</a:t>
            </a:r>
            <a:r>
              <a:rPr lang="en-GB" sz="1400" dirty="0"/>
              <a:t>/</a:t>
            </a:r>
          </a:p>
        </p:txBody>
      </p:sp>
    </p:spTree>
    <p:extLst>
      <p:ext uri="{BB962C8B-B14F-4D97-AF65-F5344CB8AC3E}">
        <p14:creationId xmlns:p14="http://schemas.microsoft.com/office/powerpoint/2010/main" val="173070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CBD6F-74C0-4ED5-924C-866F3698088F}"/>
              </a:ext>
            </a:extLst>
          </p:cNvPr>
          <p:cNvSpPr>
            <a:spLocks noGrp="1"/>
          </p:cNvSpPr>
          <p:nvPr>
            <p:ph type="title"/>
          </p:nvPr>
        </p:nvSpPr>
        <p:spPr/>
        <p:txBody>
          <a:bodyPr/>
          <a:lstStyle/>
          <a:p>
            <a:r>
              <a:rPr lang="en-GB" dirty="0"/>
              <a:t>Who is leading on this?</a:t>
            </a:r>
          </a:p>
        </p:txBody>
      </p:sp>
      <p:pic>
        <p:nvPicPr>
          <p:cNvPr id="3" name="Picture 2">
            <a:extLst>
              <a:ext uri="{FF2B5EF4-FFF2-40B4-BE49-F238E27FC236}">
                <a16:creationId xmlns:a16="http://schemas.microsoft.com/office/drawing/2014/main" id="{3DCD3D1E-6B36-4A0A-9EAB-B33C4D0BC6DE}"/>
              </a:ext>
            </a:extLst>
          </p:cNvPr>
          <p:cNvPicPr>
            <a:picLocks noChangeAspect="1"/>
          </p:cNvPicPr>
          <p:nvPr/>
        </p:nvPicPr>
        <p:blipFill>
          <a:blip r:embed="rId2"/>
          <a:stretch>
            <a:fillRect/>
          </a:stretch>
        </p:blipFill>
        <p:spPr>
          <a:xfrm>
            <a:off x="3953556" y="1415489"/>
            <a:ext cx="2606993" cy="2865501"/>
          </a:xfrm>
          <a:prstGeom prst="rect">
            <a:avLst/>
          </a:prstGeom>
        </p:spPr>
      </p:pic>
      <p:sp>
        <p:nvSpPr>
          <p:cNvPr id="4" name="AutoShape 2">
            <a:extLst>
              <a:ext uri="{FF2B5EF4-FFF2-40B4-BE49-F238E27FC236}">
                <a16:creationId xmlns:a16="http://schemas.microsoft.com/office/drawing/2014/main" id="{FC0BF239-19B2-4ECB-BF30-BDBA74C21B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76A57CF2-D34C-4BCE-AAB8-46134281598C}"/>
              </a:ext>
            </a:extLst>
          </p:cNvPr>
          <p:cNvPicPr>
            <a:picLocks noChangeAspect="1"/>
          </p:cNvPicPr>
          <p:nvPr/>
        </p:nvPicPr>
        <p:blipFill>
          <a:blip r:embed="rId3"/>
          <a:stretch>
            <a:fillRect/>
          </a:stretch>
        </p:blipFill>
        <p:spPr>
          <a:xfrm>
            <a:off x="714962" y="1395546"/>
            <a:ext cx="2018252" cy="1736217"/>
          </a:xfrm>
          <a:prstGeom prst="rect">
            <a:avLst/>
          </a:prstGeom>
        </p:spPr>
      </p:pic>
      <p:pic>
        <p:nvPicPr>
          <p:cNvPr id="6" name="Picture 5">
            <a:extLst>
              <a:ext uri="{FF2B5EF4-FFF2-40B4-BE49-F238E27FC236}">
                <a16:creationId xmlns:a16="http://schemas.microsoft.com/office/drawing/2014/main" id="{AB97955D-B019-44BF-ABF5-0A88EA93789F}"/>
              </a:ext>
            </a:extLst>
          </p:cNvPr>
          <p:cNvPicPr>
            <a:picLocks noChangeAspect="1"/>
          </p:cNvPicPr>
          <p:nvPr/>
        </p:nvPicPr>
        <p:blipFill>
          <a:blip r:embed="rId4"/>
          <a:stretch>
            <a:fillRect/>
          </a:stretch>
        </p:blipFill>
        <p:spPr>
          <a:xfrm>
            <a:off x="7623081" y="1653614"/>
            <a:ext cx="2857500" cy="1085850"/>
          </a:xfrm>
          <a:prstGeom prst="rect">
            <a:avLst/>
          </a:prstGeom>
        </p:spPr>
      </p:pic>
      <p:sp>
        <p:nvSpPr>
          <p:cNvPr id="7" name="Arrow: Right 6">
            <a:extLst>
              <a:ext uri="{FF2B5EF4-FFF2-40B4-BE49-F238E27FC236}">
                <a16:creationId xmlns:a16="http://schemas.microsoft.com/office/drawing/2014/main" id="{6782B91F-AB08-4821-9C46-E460B672C37E}"/>
              </a:ext>
            </a:extLst>
          </p:cNvPr>
          <p:cNvSpPr/>
          <p:nvPr/>
        </p:nvSpPr>
        <p:spPr>
          <a:xfrm>
            <a:off x="2965205" y="2202473"/>
            <a:ext cx="644769" cy="316523"/>
          </a:xfrm>
          <a:prstGeom prst="rightArrow">
            <a:avLst>
              <a:gd name="adj1" fmla="val 50000"/>
              <a:gd name="adj2" fmla="val 469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Left 7">
            <a:extLst>
              <a:ext uri="{FF2B5EF4-FFF2-40B4-BE49-F238E27FC236}">
                <a16:creationId xmlns:a16="http://schemas.microsoft.com/office/drawing/2014/main" id="{40833C14-F3B1-4953-A240-E477FA3CD56F}"/>
              </a:ext>
            </a:extLst>
          </p:cNvPr>
          <p:cNvSpPr/>
          <p:nvPr/>
        </p:nvSpPr>
        <p:spPr>
          <a:xfrm>
            <a:off x="6713432" y="2189407"/>
            <a:ext cx="662574" cy="32064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8D2C95D-3471-4870-89BA-6EB51F019353}"/>
              </a:ext>
            </a:extLst>
          </p:cNvPr>
          <p:cNvSpPr txBox="1"/>
          <p:nvPr/>
        </p:nvSpPr>
        <p:spPr>
          <a:xfrm>
            <a:off x="2439864" y="4481983"/>
            <a:ext cx="7706020" cy="1754326"/>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Stroke Action Plan Implementation committee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Chair: Professor Hanne C</a:t>
            </a:r>
            <a:r>
              <a:rPr lang="da-DK" sz="1800" i="0" dirty="0">
                <a:effectLst/>
                <a:latin typeface="Arial" panose="020B0604020202020204" pitchFamily="34" charset="0"/>
                <a:cs typeface="Arial" panose="020B0604020202020204" pitchFamily="34" charset="0"/>
              </a:rPr>
              <a:t>hristensen</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Co-Chair: Dr F</a:t>
            </a:r>
            <a:r>
              <a:rPr lang="en-GB" i="0" dirty="0">
                <a:effectLst/>
                <a:latin typeface="Arial" panose="020B0604020202020204" pitchFamily="34" charset="0"/>
                <a:cs typeface="Arial" panose="020B0604020202020204" pitchFamily="34" charset="0"/>
              </a:rPr>
              <a:t>rancesca </a:t>
            </a:r>
            <a:r>
              <a:rPr lang="en-GB" dirty="0">
                <a:latin typeface="Arial" panose="020B0604020202020204" pitchFamily="34" charset="0"/>
                <a:cs typeface="Arial" panose="020B0604020202020204" pitchFamily="34" charset="0"/>
              </a:rPr>
              <a:t>R</a:t>
            </a:r>
            <a:r>
              <a:rPr lang="en-GB" i="0" dirty="0">
                <a:effectLst/>
                <a:latin typeface="Arial" panose="020B0604020202020204" pitchFamily="34" charset="0"/>
                <a:cs typeface="Arial" panose="020B0604020202020204" pitchFamily="34" charset="0"/>
              </a:rPr>
              <a:t>omana </a:t>
            </a:r>
            <a:r>
              <a:rPr lang="en-GB" i="0" dirty="0" err="1">
                <a:effectLst/>
                <a:latin typeface="Arial" panose="020B0604020202020204" pitchFamily="34" charset="0"/>
                <a:cs typeface="Arial" panose="020B0604020202020204" pitchFamily="34" charset="0"/>
              </a:rPr>
              <a:t>Pezzella</a:t>
            </a:r>
            <a:r>
              <a:rPr lang="en-GB" i="0" dirty="0">
                <a:effectLst/>
                <a:latin typeface="Arial" panose="020B0604020202020204" pitchFamily="34" charset="0"/>
                <a:cs typeface="Arial" panose="020B0604020202020204" pitchFamily="34" charset="0"/>
              </a:rPr>
              <a:t> and Arlene Wilkie</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Total 14 committee members from SAFE and ESO from across Europe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 work done far is here:   https://actionplan.eso-stroke.org/</a:t>
            </a:r>
          </a:p>
        </p:txBody>
      </p:sp>
    </p:spTree>
    <p:extLst>
      <p:ext uri="{BB962C8B-B14F-4D97-AF65-F5344CB8AC3E}">
        <p14:creationId xmlns:p14="http://schemas.microsoft.com/office/powerpoint/2010/main" val="669532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What do we hope to achieve?</a:t>
            </a:r>
          </a:p>
        </p:txBody>
      </p:sp>
      <p:sp>
        <p:nvSpPr>
          <p:cNvPr id="3" name="TextBox 2">
            <a:extLst>
              <a:ext uri="{FF2B5EF4-FFF2-40B4-BE49-F238E27FC236}">
                <a16:creationId xmlns:a16="http://schemas.microsoft.com/office/drawing/2014/main" id="{F5ECD8E8-4FA2-44C5-A7D8-A367832B8E03}"/>
              </a:ext>
            </a:extLst>
          </p:cNvPr>
          <p:cNvSpPr txBox="1"/>
          <p:nvPr/>
        </p:nvSpPr>
        <p:spPr>
          <a:xfrm>
            <a:off x="334963" y="1611528"/>
            <a:ext cx="11539538" cy="1200329"/>
          </a:xfrm>
          <a:prstGeom prst="rect">
            <a:avLst/>
          </a:prstGeom>
          <a:noFill/>
        </p:spPr>
        <p:txBody>
          <a:bodyPr wrap="square" rtlCol="0">
            <a:spAutoFit/>
          </a:bodyPr>
          <a:lstStyle/>
          <a:p>
            <a:r>
              <a:rPr lang="en-GB" b="1" dirty="0">
                <a:effectLst/>
                <a:latin typeface="Arial" panose="020B0604020202020204" pitchFamily="34" charset="0"/>
                <a:ea typeface="Calibri" panose="020F0502020204030204" pitchFamily="34" charset="0"/>
                <a:cs typeface="Arial" panose="020B0604020202020204" pitchFamily="34" charset="0"/>
              </a:rPr>
              <a:t>What are we trying to achieve</a:t>
            </a:r>
          </a:p>
          <a:p>
            <a:endParaRPr lang="en-GB" b="1"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Getting your Government to commit to implementing a </a:t>
            </a:r>
            <a:r>
              <a:rPr lang="en-GB"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national stroke plan</a:t>
            </a:r>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 to </a:t>
            </a:r>
            <a:r>
              <a:rPr lang="en-GB" b="1" dirty="0">
                <a:solidFill>
                  <a:srgbClr val="000000"/>
                </a:solidFill>
                <a:effectLst/>
                <a:latin typeface="Arial" panose="020B0604020202020204" pitchFamily="34" charset="0"/>
                <a:ea typeface="Calibri" panose="020F0502020204030204" pitchFamily="34" charset="0"/>
                <a:cs typeface="Arial" panose="020B0604020202020204" pitchFamily="34" charset="0"/>
              </a:rPr>
              <a:t>funding stroke services </a:t>
            </a:r>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and to </a:t>
            </a:r>
            <a:r>
              <a:rPr lang="en-GB"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audit those stroke services</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3F5439D5-E40C-48EF-93AD-1E56F6CF0C24}"/>
              </a:ext>
            </a:extLst>
          </p:cNvPr>
          <p:cNvSpPr txBox="1"/>
          <p:nvPr/>
        </p:nvSpPr>
        <p:spPr>
          <a:xfrm>
            <a:off x="317499" y="2982163"/>
            <a:ext cx="11379201" cy="2585323"/>
          </a:xfrm>
          <a:prstGeom prst="rect">
            <a:avLst/>
          </a:prstGeom>
          <a:noFill/>
        </p:spPr>
        <p:txBody>
          <a:bodyPr wrap="square" rtlCol="0">
            <a:spAutoFit/>
          </a:bodyPr>
          <a:lstStyle/>
          <a:p>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How will this help?</a:t>
            </a:r>
          </a:p>
          <a:p>
            <a:endParaRPr lang="en-GB" sz="18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highlight stroke services that are not meeting minimum standards</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identify what needs to be done to bring about improvements in services</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plan for the recruitment and training of the stroke specialist workforce needed</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enable stroke support organisations to work with local health systems to promote public awareness campaigns on recognising stroke symptoms and reducing people’s risk of having a stroke; and to provide much needed life after stroke support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dirty="0">
                <a:solidFill>
                  <a:srgbClr val="000000"/>
                </a:solidFill>
                <a:latin typeface="Arial" panose="020B0604020202020204" pitchFamily="34" charset="0"/>
                <a:ea typeface="Calibri" panose="020F0502020204030204" pitchFamily="34" charset="0"/>
                <a:cs typeface="Arial" panose="020B0604020202020204" pitchFamily="34" charset="0"/>
              </a:rPr>
              <a:t>h</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ighlight issues between countries</a:t>
            </a:r>
          </a:p>
        </p:txBody>
      </p:sp>
      <p:sp>
        <p:nvSpPr>
          <p:cNvPr id="5" name="TextBox 4">
            <a:extLst>
              <a:ext uri="{FF2B5EF4-FFF2-40B4-BE49-F238E27FC236}">
                <a16:creationId xmlns:a16="http://schemas.microsoft.com/office/drawing/2014/main" id="{C72FA069-8D14-4B82-848B-BAC574E3F52F}"/>
              </a:ext>
            </a:extLst>
          </p:cNvPr>
          <p:cNvSpPr txBox="1"/>
          <p:nvPr/>
        </p:nvSpPr>
        <p:spPr>
          <a:xfrm>
            <a:off x="479469" y="5910044"/>
            <a:ext cx="11250525" cy="646331"/>
          </a:xfrm>
          <a:prstGeom prst="rect">
            <a:avLst/>
          </a:prstGeom>
          <a:noFill/>
        </p:spPr>
        <p:txBody>
          <a:bodyPr wrap="square" rtlCol="0">
            <a:spAutoFit/>
          </a:bodyPr>
          <a:lstStyle/>
          <a:p>
            <a:r>
              <a:rPr lang="en-GB" sz="1800" b="1" dirty="0">
                <a:solidFill>
                  <a:srgbClr val="000000"/>
                </a:solidFill>
                <a:latin typeface="Arial" panose="020B0604020202020204" pitchFamily="34" charset="0"/>
                <a:ea typeface="Calibri" panose="020F0502020204030204" pitchFamily="34" charset="0"/>
                <a:cs typeface="Arial" panose="020B0604020202020204" pitchFamily="34" charset="0"/>
              </a:rPr>
              <a:t>M</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ost important of all - lead to better outcomes – fewer people will die from their stroke, and more people will make a quicker and better recovery from the impact of their stroke</a:t>
            </a:r>
            <a:endParaRPr lang="en-GB" sz="1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017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93F2E-1392-4A7C-A384-2D36ABA596D6}"/>
              </a:ext>
            </a:extLst>
          </p:cNvPr>
          <p:cNvSpPr>
            <a:spLocks noGrp="1"/>
          </p:cNvSpPr>
          <p:nvPr>
            <p:ph type="title"/>
          </p:nvPr>
        </p:nvSpPr>
        <p:spPr/>
        <p:txBody>
          <a:bodyPr>
            <a:normAutofit/>
          </a:bodyPr>
          <a:lstStyle/>
          <a:p>
            <a:r>
              <a:rPr lang="en-GB" dirty="0">
                <a:effectLst/>
                <a:latin typeface="Arial" panose="020B0604020202020204" pitchFamily="34" charset="0"/>
                <a:ea typeface="Calibri" panose="020F0502020204030204" pitchFamily="34" charset="0"/>
              </a:rPr>
              <a:t>What have we been doing?</a:t>
            </a:r>
            <a:endParaRPr lang="en-GB" dirty="0"/>
          </a:p>
        </p:txBody>
      </p:sp>
      <p:sp>
        <p:nvSpPr>
          <p:cNvPr id="3" name="TextBox 2">
            <a:extLst>
              <a:ext uri="{FF2B5EF4-FFF2-40B4-BE49-F238E27FC236}">
                <a16:creationId xmlns:a16="http://schemas.microsoft.com/office/drawing/2014/main" id="{89D13FFB-2ACA-46DE-9E85-81DCD540D771}"/>
              </a:ext>
            </a:extLst>
          </p:cNvPr>
          <p:cNvSpPr txBox="1"/>
          <p:nvPr/>
        </p:nvSpPr>
        <p:spPr>
          <a:xfrm>
            <a:off x="419230" y="2055763"/>
            <a:ext cx="7191246" cy="313932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did we do?</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Developing and supporting national coordinators in each county</a:t>
            </a:r>
          </a:p>
          <a:p>
            <a:endParaRPr lang="en-GB"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Information meetings and advocacy training sessions in 2020/2021</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48 countries have coordinators in potential 52 countries</a:t>
            </a:r>
            <a:endParaRPr lang="en-GB"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89 people named coordinators</a:t>
            </a:r>
            <a:endParaRPr lang="en-GB"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graphicFrame>
        <p:nvGraphicFramePr>
          <p:cNvPr id="21" name="Diagram 20">
            <a:extLst>
              <a:ext uri="{FF2B5EF4-FFF2-40B4-BE49-F238E27FC236}">
                <a16:creationId xmlns:a16="http://schemas.microsoft.com/office/drawing/2014/main" id="{394FB072-8F46-428F-A9BE-3EFB4F0A57E5}"/>
              </a:ext>
            </a:extLst>
          </p:cNvPr>
          <p:cNvGraphicFramePr/>
          <p:nvPr>
            <p:extLst>
              <p:ext uri="{D42A27DB-BD31-4B8C-83A1-F6EECF244321}">
                <p14:modId xmlns:p14="http://schemas.microsoft.com/office/powerpoint/2010/main" val="2599012176"/>
              </p:ext>
            </p:extLst>
          </p:nvPr>
        </p:nvGraphicFramePr>
        <p:xfrm>
          <a:off x="7056688" y="1756798"/>
          <a:ext cx="4954207" cy="359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6891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E917-4F36-4304-A658-35A83B1994DF}"/>
              </a:ext>
            </a:extLst>
          </p:cNvPr>
          <p:cNvSpPr>
            <a:spLocks noGrp="1"/>
          </p:cNvSpPr>
          <p:nvPr>
            <p:ph type="title"/>
          </p:nvPr>
        </p:nvSpPr>
        <p:spPr/>
        <p:txBody>
          <a:bodyPr/>
          <a:lstStyle/>
          <a:p>
            <a:r>
              <a:rPr lang="en-GB" dirty="0">
                <a:effectLst/>
                <a:latin typeface="Arial" panose="020B0604020202020204" pitchFamily="34" charset="0"/>
                <a:ea typeface="Calibri" panose="020F0502020204030204" pitchFamily="34" charset="0"/>
              </a:rPr>
              <a:t>What have we been doing?</a:t>
            </a:r>
            <a:endParaRPr lang="en-GB" dirty="0"/>
          </a:p>
        </p:txBody>
      </p:sp>
      <p:sp>
        <p:nvSpPr>
          <p:cNvPr id="3" name="TextBox 2">
            <a:extLst>
              <a:ext uri="{FF2B5EF4-FFF2-40B4-BE49-F238E27FC236}">
                <a16:creationId xmlns:a16="http://schemas.microsoft.com/office/drawing/2014/main" id="{9C8AF85B-82D7-4056-8A26-4C2A79C87D87}"/>
              </a:ext>
            </a:extLst>
          </p:cNvPr>
          <p:cNvSpPr txBox="1"/>
          <p:nvPr/>
        </p:nvSpPr>
        <p:spPr>
          <a:xfrm>
            <a:off x="334963" y="1279069"/>
            <a:ext cx="11733212" cy="5801588"/>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Declaration </a:t>
            </a:r>
          </a:p>
          <a:p>
            <a:pPr marL="285750"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1. A national stroke plan defining pathways, care and support after stroke including pre-hospital phase, hospital stay, discharge and transition, and follow-up.</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2. At least one individual from the respective Stroke Support Organisation SSO (if existent) will be involved and supported, in an equal way, during the development of each country’s national stroke plan or stroke related guideline.</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3. A national strategy for multi-sectorial public health interventions promoting and facilitating a healthy lifestyle and risk factor control has been implemented.</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4. Establishment of national and regional level systems for assessing and accrediting stroke clinical services, providing peer support for quality improvement, and making audit data available to public.</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5. All stroke units and other stroke services independent of sector undergo quality auditing continuously or with regular time intervals (% audited/certified).</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6. Access to stroke unit care for patients with acute stroke (% admitted to stroke unit care &lt;24 hours).</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7. </a:t>
            </a:r>
            <a:r>
              <a:rPr lang="en-GB" sz="1200" dirty="0" err="1">
                <a:latin typeface="Arial" panose="020B0604020202020204" pitchFamily="34" charset="0"/>
                <a:cs typeface="Arial" panose="020B0604020202020204" pitchFamily="34" charset="0"/>
              </a:rPr>
              <a:t>Recanalisation</a:t>
            </a:r>
            <a:r>
              <a:rPr lang="en-GB" sz="1200" dirty="0">
                <a:latin typeface="Arial" panose="020B0604020202020204" pitchFamily="34" charset="0"/>
                <a:cs typeface="Arial" panose="020B0604020202020204" pitchFamily="34" charset="0"/>
              </a:rPr>
              <a:t> treatment rate provided for patients with ischaemic stroke (% receiving intravenous thrombolysis or mechanical thrombectomy calculated out of all ischaemic stroke admissions).</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8. Access to: CT/MRI, vascular imaging, ECG, long-term ECG-monitoring, cardiac echo (TTE, TOE), dysphagia screening, and blood tests during stroke unit admission (% of stroke units with access).</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9. Access to early stroke unit rehabilitation including early supported discharge (% access).</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10. Access to basic secondary prevention including </a:t>
            </a:r>
            <a:r>
              <a:rPr lang="en-GB" sz="1200" dirty="0" err="1">
                <a:latin typeface="Arial" panose="020B0604020202020204" pitchFamily="34" charset="0"/>
                <a:cs typeface="Arial" panose="020B0604020202020204" pitchFamily="34" charset="0"/>
              </a:rPr>
              <a:t>antithrombotics</a:t>
            </a:r>
            <a:r>
              <a:rPr lang="en-GB" sz="1200" dirty="0">
                <a:latin typeface="Arial" panose="020B0604020202020204" pitchFamily="34" charset="0"/>
                <a:cs typeface="Arial" panose="020B0604020202020204" pitchFamily="34" charset="0"/>
              </a:rPr>
              <a:t>, antihypertensives and statins as well as life style advice (% according to WHO data).</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11. A binding personalised, documented rehabilitation and sector transition plan provided at the time of discharge (% patients provided with plan).</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12. Follow-up at 3-6 months after the stroke incident including a Post Stroke Check list and a functional assessment and referral for relevant interventions (% patients with follow-up)</a:t>
            </a:r>
          </a:p>
          <a:p>
            <a:pPr marL="285750" indent="-285750">
              <a:buFont typeface="Arial" panose="020B0604020202020204" pitchFamily="34" charset="0"/>
              <a:buChar char="•"/>
            </a:pP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231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0A6F6-2AC0-49C6-8FC5-2A52C8BE19DB}"/>
              </a:ext>
            </a:extLst>
          </p:cNvPr>
          <p:cNvSpPr>
            <a:spLocks noGrp="1"/>
          </p:cNvSpPr>
          <p:nvPr>
            <p:ph type="title"/>
          </p:nvPr>
        </p:nvSpPr>
        <p:spPr/>
        <p:txBody>
          <a:bodyPr/>
          <a:lstStyle/>
          <a:p>
            <a:r>
              <a:rPr lang="en-GB" dirty="0"/>
              <a:t>Success!</a:t>
            </a:r>
          </a:p>
        </p:txBody>
      </p:sp>
      <p:grpSp>
        <p:nvGrpSpPr>
          <p:cNvPr id="3" name="Group 2">
            <a:extLst>
              <a:ext uri="{FF2B5EF4-FFF2-40B4-BE49-F238E27FC236}">
                <a16:creationId xmlns:a16="http://schemas.microsoft.com/office/drawing/2014/main" id="{1887D459-64AD-49CE-894D-21703D18E356}"/>
              </a:ext>
            </a:extLst>
          </p:cNvPr>
          <p:cNvGrpSpPr/>
          <p:nvPr/>
        </p:nvGrpSpPr>
        <p:grpSpPr>
          <a:xfrm>
            <a:off x="321262" y="1836340"/>
            <a:ext cx="11533170" cy="4801314"/>
            <a:chOff x="291942" y="3393402"/>
            <a:chExt cx="11533170" cy="4801314"/>
          </a:xfrm>
        </p:grpSpPr>
        <p:sp>
          <p:nvSpPr>
            <p:cNvPr id="4" name="TextBox 3">
              <a:extLst>
                <a:ext uri="{FF2B5EF4-FFF2-40B4-BE49-F238E27FC236}">
                  <a16:creationId xmlns:a16="http://schemas.microsoft.com/office/drawing/2014/main" id="{4C389176-3BBB-4C52-BDDE-562A091A36D0}"/>
                </a:ext>
              </a:extLst>
            </p:cNvPr>
            <p:cNvSpPr txBox="1"/>
            <p:nvPr/>
          </p:nvSpPr>
          <p:spPr>
            <a:xfrm>
              <a:off x="291942" y="3393402"/>
              <a:ext cx="11533170" cy="4801314"/>
            </a:xfrm>
            <a:prstGeom prst="rect">
              <a:avLst/>
            </a:prstGeom>
            <a:noFill/>
          </p:spPr>
          <p:txBody>
            <a:bodyPr wrap="square" rtlCol="0">
              <a:spAutoFit/>
            </a:bodyPr>
            <a:lstStyle/>
            <a:p>
              <a:pPr marL="285750" indent="-285750">
                <a:buFont typeface="Arial" panose="020B0604020202020204" pitchFamily="34" charset="0"/>
                <a:buChar char="•"/>
              </a:pPr>
              <a:r>
                <a:rPr lang="en-GB" sz="1800" b="1" dirty="0">
                  <a:latin typeface="Arial" panose="020B0604020202020204" pitchFamily="34" charset="0"/>
                  <a:cs typeface="Arial" panose="020B0604020202020204" pitchFamily="34" charset="0"/>
                  <a:hlinkClick r:id="rId2"/>
                </a:rPr>
                <a:t>https://actionplan.eso-stroke.org/the-declaration-for-action-on-stroke/</a:t>
              </a:r>
              <a:endParaRPr lang="en-GB" sz="1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L</a:t>
              </a:r>
              <a:r>
                <a:rPr lang="en-GB" sz="1800" b="1" dirty="0">
                  <a:latin typeface="Arial" panose="020B0604020202020204" pitchFamily="34" charset="0"/>
                  <a:cs typeface="Arial" panose="020B0604020202020204" pitchFamily="34" charset="0"/>
                </a:rPr>
                <a:t>aunch on European Stroke Awareness Day </a:t>
              </a:r>
            </a:p>
            <a:p>
              <a:pPr marL="285750" indent="-285750">
                <a:buFont typeface="Arial" panose="020B0604020202020204" pitchFamily="34" charset="0"/>
                <a:buChar char="•"/>
              </a:pPr>
              <a:endParaRPr lang="en-GB" sz="1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Declaration has been translated in </a:t>
              </a:r>
              <a:r>
                <a:rPr lang="en-GB" sz="1800" b="1" dirty="0">
                  <a:latin typeface="Arial" panose="020B0604020202020204" pitchFamily="34" charset="0"/>
                  <a:cs typeface="Arial" panose="020B0604020202020204" pitchFamily="34" charset="0"/>
                </a:rPr>
                <a:t>17 </a:t>
              </a:r>
              <a:r>
                <a:rPr lang="en-GB" sz="1800" dirty="0">
                  <a:latin typeface="Arial" panose="020B0604020202020204" pitchFamily="34" charset="0"/>
                  <a:cs typeface="Arial" panose="020B0604020202020204" pitchFamily="34" charset="0"/>
                </a:rPr>
                <a:t>languages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sz="1800" dirty="0">
                <a:latin typeface="Arial" panose="020B0604020202020204" pitchFamily="34" charset="0"/>
                <a:ea typeface="Calibri" panose="020F0502020204030204" pitchFamily="34" charset="0"/>
                <a:cs typeface="Arial" panose="020B0604020202020204" pitchFamily="34" charset="0"/>
              </a:endParaRPr>
            </a:p>
            <a:p>
              <a:r>
                <a:rPr lang="en-GB" sz="1800" dirty="0">
                  <a:latin typeface="Arial" panose="020B0604020202020204" pitchFamily="34" charset="0"/>
                  <a:ea typeface="Calibri" panose="020F0502020204030204" pitchFamily="34" charset="0"/>
                  <a:cs typeface="Arial" panose="020B0604020202020204" pitchFamily="34" charset="0"/>
                </a:rPr>
                <a:t>Signed! 				   Progressing towards </a:t>
              </a:r>
            </a:p>
            <a:p>
              <a:r>
                <a:rPr lang="en-GB" sz="1800" dirty="0">
                  <a:latin typeface="Arial" panose="020B0604020202020204" pitchFamily="34" charset="0"/>
                  <a:ea typeface="Calibri" panose="020F0502020204030204" pitchFamily="34" charset="0"/>
                  <a:cs typeface="Arial" panose="020B0604020202020204" pitchFamily="34" charset="0"/>
                </a:rPr>
                <a:t>				   signing! </a:t>
              </a:r>
            </a:p>
            <a:p>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ea typeface="Calibri" panose="020F0502020204030204" pitchFamily="34" charset="0"/>
                <a:cs typeface="Arial" panose="020B0604020202020204" pitchFamily="34" charset="0"/>
              </a:endParaRPr>
            </a:p>
            <a:p>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sz="1800" dirty="0">
                <a:latin typeface="Arial" panose="020B0604020202020204" pitchFamily="34" charset="0"/>
                <a:ea typeface="Calibri" panose="020F0502020204030204" pitchFamily="34" charset="0"/>
                <a:cs typeface="Arial" panose="020B0604020202020204" pitchFamily="34" charset="0"/>
              </a:endParaRPr>
            </a:p>
            <a:p>
              <a:pPr lvl="0"/>
              <a:endParaRPr lang="en-GB" sz="1800"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descr="Shape, rectangle&#10;&#10;Description automatically generated">
              <a:extLst>
                <a:ext uri="{FF2B5EF4-FFF2-40B4-BE49-F238E27FC236}">
                  <a16:creationId xmlns:a16="http://schemas.microsoft.com/office/drawing/2014/main" id="{651F45DC-A763-4B05-9DAE-744512B4794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57220" y="5991430"/>
              <a:ext cx="878140" cy="848010"/>
            </a:xfrm>
            <a:prstGeom prst="rect">
              <a:avLst/>
            </a:prstGeom>
          </p:spPr>
        </p:pic>
        <p:pic>
          <p:nvPicPr>
            <p:cNvPr id="6" name="Picture 5" descr="Shape, rectangle&#10;&#10;Description automatically generated">
              <a:extLst>
                <a:ext uri="{FF2B5EF4-FFF2-40B4-BE49-F238E27FC236}">
                  <a16:creationId xmlns:a16="http://schemas.microsoft.com/office/drawing/2014/main" id="{A3B3A5FC-E725-4C3A-A0BF-7144E64EA93A}"/>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262431" y="5984500"/>
              <a:ext cx="797115" cy="848010"/>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F4F4BE16-718D-4979-A782-822FD29C4CF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310044" y="5988383"/>
              <a:ext cx="878141" cy="848011"/>
            </a:xfrm>
            <a:prstGeom prst="rect">
              <a:avLst/>
            </a:prstGeom>
          </p:spPr>
        </p:pic>
        <p:pic>
          <p:nvPicPr>
            <p:cNvPr id="8" name="Picture 7" descr="Shape&#10;&#10;Description automatically generated">
              <a:extLst>
                <a:ext uri="{FF2B5EF4-FFF2-40B4-BE49-F238E27FC236}">
                  <a16:creationId xmlns:a16="http://schemas.microsoft.com/office/drawing/2014/main" id="{B70B2CF8-7DC4-4141-9C4C-ED386CA43CF3}"/>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8262779" y="5645608"/>
              <a:ext cx="794194" cy="821882"/>
            </a:xfrm>
            <a:prstGeom prst="rect">
              <a:avLst/>
            </a:prstGeom>
            <a:ln>
              <a:solidFill>
                <a:schemeClr val="accent1"/>
              </a:solidFill>
            </a:ln>
          </p:spPr>
        </p:pic>
        <p:pic>
          <p:nvPicPr>
            <p:cNvPr id="9" name="Picture 8" descr="Shape, rectangle&#10;&#10;Description automatically generated">
              <a:extLst>
                <a:ext uri="{FF2B5EF4-FFF2-40B4-BE49-F238E27FC236}">
                  <a16:creationId xmlns:a16="http://schemas.microsoft.com/office/drawing/2014/main" id="{653EB618-F2BA-4739-B729-075670F3AC34}"/>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6548175" y="5671736"/>
              <a:ext cx="794193" cy="821882"/>
            </a:xfrm>
            <a:prstGeom prst="rect">
              <a:avLst/>
            </a:prstGeom>
            <a:ln>
              <a:solidFill>
                <a:schemeClr val="accent1"/>
              </a:solidFill>
            </a:ln>
          </p:spPr>
        </p:pic>
        <p:pic>
          <p:nvPicPr>
            <p:cNvPr id="10" name="Picture 9">
              <a:extLst>
                <a:ext uri="{FF2B5EF4-FFF2-40B4-BE49-F238E27FC236}">
                  <a16:creationId xmlns:a16="http://schemas.microsoft.com/office/drawing/2014/main" id="{517CABD4-04B4-456E-81D8-408EB0F97A05}"/>
                </a:ext>
              </a:extLst>
            </p:cNvPr>
            <p:cNvPicPr>
              <a:picLocks noChangeAspect="1"/>
            </p:cNvPicPr>
            <p:nvPr/>
          </p:nvPicPr>
          <p:blipFill>
            <a:blip r:embed="rId13" cstate="print">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7382379" y="5645608"/>
              <a:ext cx="794194" cy="821882"/>
            </a:xfrm>
            <a:prstGeom prst="rect">
              <a:avLst/>
            </a:prstGeom>
            <a:ln>
              <a:solidFill>
                <a:schemeClr val="accent1"/>
              </a:solidFill>
            </a:ln>
          </p:spPr>
        </p:pic>
        <p:pic>
          <p:nvPicPr>
            <p:cNvPr id="11" name="Picture 10" descr="Background pattern&#10;&#10;Description automatically generated">
              <a:extLst>
                <a:ext uri="{FF2B5EF4-FFF2-40B4-BE49-F238E27FC236}">
                  <a16:creationId xmlns:a16="http://schemas.microsoft.com/office/drawing/2014/main" id="{78A7E399-4E9A-47ED-A438-98B38C3AB925}"/>
                </a:ext>
              </a:extLst>
            </p:cNvPr>
            <p:cNvPicPr>
              <a:picLocks noChangeAspect="1"/>
            </p:cNvPicPr>
            <p:nvPr/>
          </p:nvPicPr>
          <p:blipFill>
            <a:blip r:embed="rId15" cstate="print">
              <a:extLst>
                <a:ext uri="{28A0092B-C50C-407E-A947-70E740481C1C}">
                  <a14:useLocalDpi xmlns:a14="http://schemas.microsoft.com/office/drawing/2010/main" val="0"/>
                </a:ext>
                <a:ext uri="{837473B0-CC2E-450A-ABE3-18F120FF3D39}">
                  <a1611:picAttrSrcUrl xmlns:a1611="http://schemas.microsoft.com/office/drawing/2016/11/main" r:id="rId16"/>
                </a:ext>
              </a:extLst>
            </a:blip>
            <a:stretch>
              <a:fillRect/>
            </a:stretch>
          </p:blipFill>
          <p:spPr>
            <a:xfrm>
              <a:off x="9162420" y="5642308"/>
              <a:ext cx="794194" cy="821881"/>
            </a:xfrm>
            <a:prstGeom prst="rect">
              <a:avLst/>
            </a:prstGeom>
          </p:spPr>
        </p:pic>
        <p:pic>
          <p:nvPicPr>
            <p:cNvPr id="12" name="Picture 11" descr="Background pattern&#10;&#10;Description automatically generated">
              <a:extLst>
                <a:ext uri="{FF2B5EF4-FFF2-40B4-BE49-F238E27FC236}">
                  <a16:creationId xmlns:a16="http://schemas.microsoft.com/office/drawing/2014/main" id="{761735AE-6A80-44BF-A8A5-72A626FC8997}"/>
                </a:ext>
              </a:extLst>
            </p:cNvPr>
            <p:cNvPicPr>
              <a:picLocks noChangeAspect="1"/>
            </p:cNvPicPr>
            <p:nvPr/>
          </p:nvPicPr>
          <p:blipFill>
            <a:blip r:embed="rId17" cstate="print">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10024525" y="5668955"/>
              <a:ext cx="917936" cy="795234"/>
            </a:xfrm>
            <a:prstGeom prst="rect">
              <a:avLst/>
            </a:prstGeom>
          </p:spPr>
        </p:pic>
      </p:grpSp>
      <p:pic>
        <p:nvPicPr>
          <p:cNvPr id="18" name="Picture 17">
            <a:extLst>
              <a:ext uri="{FF2B5EF4-FFF2-40B4-BE49-F238E27FC236}">
                <a16:creationId xmlns:a16="http://schemas.microsoft.com/office/drawing/2014/main" id="{8B86795B-B22B-4438-9325-28068C8785A1}"/>
              </a:ext>
            </a:extLst>
          </p:cNvPr>
          <p:cNvPicPr>
            <a:picLocks noChangeAspect="1"/>
          </p:cNvPicPr>
          <p:nvPr/>
        </p:nvPicPr>
        <p:blipFill>
          <a:blip r:embed="rId19"/>
          <a:stretch>
            <a:fillRect/>
          </a:stretch>
        </p:blipFill>
        <p:spPr>
          <a:xfrm>
            <a:off x="9278231" y="4970298"/>
            <a:ext cx="878140" cy="702080"/>
          </a:xfrm>
          <a:prstGeom prst="rect">
            <a:avLst/>
          </a:prstGeom>
        </p:spPr>
      </p:pic>
    </p:spTree>
    <p:extLst>
      <p:ext uri="{BB962C8B-B14F-4D97-AF65-F5344CB8AC3E}">
        <p14:creationId xmlns:p14="http://schemas.microsoft.com/office/powerpoint/2010/main" val="3699642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23ECCAA4EA62C49B5B3F2F126D4E78F" ma:contentTypeVersion="13" ma:contentTypeDescription="Create a new document." ma:contentTypeScope="" ma:versionID="9f56903902477a0f87099a9f7990a2ac">
  <xsd:schema xmlns:xsd="http://www.w3.org/2001/XMLSchema" xmlns:xs="http://www.w3.org/2001/XMLSchema" xmlns:p="http://schemas.microsoft.com/office/2006/metadata/properties" xmlns:ns2="51897ac0-c4c9-45cc-a66d-44d4110a7b86" xmlns:ns3="2908d00e-0e3a-4203-8319-b0cbb6444173" targetNamespace="http://schemas.microsoft.com/office/2006/metadata/properties" ma:root="true" ma:fieldsID="edced54f1712de1645d17caf14167d39" ns2:_="" ns3:_="">
    <xsd:import namespace="51897ac0-c4c9-45cc-a66d-44d4110a7b86"/>
    <xsd:import namespace="2908d00e-0e3a-4203-8319-b0cbb644417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897ac0-c4c9-45cc-a66d-44d4110a7b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908d00e-0e3a-4203-8319-b0cbb644417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82D669-5D58-4F82-AF2C-0BCFFD891D19}">
  <ds:schemaRefs>
    <ds:schemaRef ds:uri="http://schemas.microsoft.com/sharepoint/v3/contenttype/forms"/>
  </ds:schemaRefs>
</ds:datastoreItem>
</file>

<file path=customXml/itemProps2.xml><?xml version="1.0" encoding="utf-8"?>
<ds:datastoreItem xmlns:ds="http://schemas.openxmlformats.org/officeDocument/2006/customXml" ds:itemID="{7B8EA8D6-D202-462D-BE46-69F0D7238476}">
  <ds:schemaRefs>
    <ds:schemaRef ds:uri="http://purl.org/dc/terms/"/>
    <ds:schemaRef ds:uri="http://schemas.microsoft.com/office/2006/documentManagement/types"/>
    <ds:schemaRef ds:uri="http://schemas.openxmlformats.org/package/2006/metadata/core-properties"/>
    <ds:schemaRef ds:uri="http://purl.org/dc/dcmitype/"/>
    <ds:schemaRef ds:uri="2908d00e-0e3a-4203-8319-b0cbb6444173"/>
    <ds:schemaRef ds:uri="http://schemas.microsoft.com/office/infopath/2007/PartnerControls"/>
    <ds:schemaRef ds:uri="http://purl.org/dc/elements/1.1/"/>
    <ds:schemaRef ds:uri="http://schemas.microsoft.com/office/2006/metadata/properties"/>
    <ds:schemaRef ds:uri="51897ac0-c4c9-45cc-a66d-44d4110a7b86"/>
    <ds:schemaRef ds:uri="http://www.w3.org/XML/1998/namespace"/>
  </ds:schemaRefs>
</ds:datastoreItem>
</file>

<file path=customXml/itemProps3.xml><?xml version="1.0" encoding="utf-8"?>
<ds:datastoreItem xmlns:ds="http://schemas.openxmlformats.org/officeDocument/2006/customXml" ds:itemID="{DE4B5880-FF28-4328-AE8C-ADD60AEC55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897ac0-c4c9-45cc-a66d-44d4110a7b86"/>
    <ds:schemaRef ds:uri="2908d00e-0e3a-4203-8319-b0cbb64441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3608</TotalTime>
  <Words>1146</Words>
  <Application>Microsoft Office PowerPoint</Application>
  <PresentationFormat>Widescreen</PresentationFormat>
  <Paragraphs>126</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Segoe UI</vt:lpstr>
      <vt:lpstr>Segoe UI Historic</vt:lpstr>
      <vt:lpstr>Symbol</vt:lpstr>
      <vt:lpstr>Times</vt:lpstr>
      <vt:lpstr>TwitterChirp</vt:lpstr>
      <vt:lpstr>Office Theme</vt:lpstr>
      <vt:lpstr>      19 October 2021</vt:lpstr>
      <vt:lpstr>Stroke Alliance for Europe (SAFE)</vt:lpstr>
      <vt:lpstr>Why is the Stroke Action Plan for Europe important?</vt:lpstr>
      <vt:lpstr>Why is the Stroke Action Plan for Europe important?</vt:lpstr>
      <vt:lpstr>Who is leading on this?</vt:lpstr>
      <vt:lpstr>What do we hope to achieve?</vt:lpstr>
      <vt:lpstr>What have we been doing?</vt:lpstr>
      <vt:lpstr>What have we been doing?</vt:lpstr>
      <vt:lpstr>Success!</vt:lpstr>
      <vt:lpstr>Still more to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Annina Giger</dc:creator>
  <cp:lastModifiedBy>Arlene Wilkie</cp:lastModifiedBy>
  <cp:revision>34</cp:revision>
  <dcterms:created xsi:type="dcterms:W3CDTF">2019-11-28T10:15:31Z</dcterms:created>
  <dcterms:modified xsi:type="dcterms:W3CDTF">2021-10-19T10:41:09Z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0x010100523ECCAA4EA62C49B5B3F2F126D4E78F</vt:lpwstr>
  </property>
</Properties>
</file>