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57" r:id="rId4"/>
    <p:sldId id="261" r:id="rId5"/>
    <p:sldId id="262" r:id="rId6"/>
    <p:sldId id="268" r:id="rId7"/>
    <p:sldId id="26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2163"/>
    <a:srgbClr val="1821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73" autoAdjust="0"/>
    <p:restoredTop sz="94660"/>
  </p:normalViewPr>
  <p:slideViewPr>
    <p:cSldViewPr snapToGrid="0">
      <p:cViewPr varScale="1">
        <p:scale>
          <a:sx n="110" d="100"/>
          <a:sy n="110" d="100"/>
        </p:scale>
        <p:origin x="4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5C623E-85BA-4AA7-8D42-2F17DDFB38B8}" type="datetimeFigureOut">
              <a:rPr lang="en-GB" smtClean="0"/>
              <a:t>19/10/2021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1C5248-CE6A-479C-A545-7DB978221B7D}" type="slidenum">
              <a:rPr lang="en-GB" smtClean="0"/>
              <a:t>‹N›</a:t>
            </a:fld>
            <a:endParaRPr lang="en-GB"/>
          </a:p>
        </p:txBody>
      </p:sp>
    </p:spTree>
    <p:extLst>
      <p:ext uri="{BB962C8B-B14F-4D97-AF65-F5344CB8AC3E}">
        <p14:creationId xmlns:p14="http://schemas.microsoft.com/office/powerpoint/2010/main" val="2634427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82953"/>
            <a:ext cx="9144000" cy="1517877"/>
          </a:xfrm>
        </p:spPr>
        <p:txBody>
          <a:bodyPr anchor="b">
            <a:normAutofit/>
          </a:bodyPr>
          <a:lstStyle>
            <a:lvl1pPr algn="ctr">
              <a:defRPr sz="4000" b="1" baseline="0">
                <a:solidFill>
                  <a:srgbClr val="082163"/>
                </a:solidFill>
                <a:latin typeface="Arial" panose="020B0604020202020204" pitchFamily="34" charset="0"/>
                <a:cs typeface="Arial" panose="020B0604020202020204" pitchFamily="34" charset="0"/>
              </a:defRPr>
            </a:lvl1pPr>
          </a:lstStyle>
          <a:p>
            <a:r>
              <a:rPr lang="en-US" dirty="0"/>
              <a:t>Title of Meeting </a:t>
            </a:r>
            <a:endParaRPr lang="en-GB" dirty="0"/>
          </a:p>
        </p:txBody>
      </p:sp>
      <p:sp>
        <p:nvSpPr>
          <p:cNvPr id="3" name="Subtitle 2"/>
          <p:cNvSpPr>
            <a:spLocks noGrp="1"/>
          </p:cNvSpPr>
          <p:nvPr>
            <p:ph type="subTitle" idx="1" hasCustomPrompt="1"/>
          </p:nvPr>
        </p:nvSpPr>
        <p:spPr>
          <a:xfrm>
            <a:off x="1524000" y="2974383"/>
            <a:ext cx="9144000" cy="588621"/>
          </a:xfrm>
        </p:spPr>
        <p:txBody>
          <a:bodyPr>
            <a:normAutofit/>
          </a:bodyPr>
          <a:lstStyle>
            <a:lvl1pPr marL="0" indent="0" algn="ctr">
              <a:buNone/>
              <a:defRPr sz="3200" b="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and time / Location</a:t>
            </a:r>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pic>
        <p:nvPicPr>
          <p:cNvPr id="5" name="Picture 4"/>
          <p:cNvPicPr>
            <a:picLocks noChangeAspect="1"/>
          </p:cNvPicPr>
          <p:nvPr userDrawn="1"/>
        </p:nvPicPr>
        <p:blipFill>
          <a:blip r:embed="rId2"/>
          <a:stretch>
            <a:fillRect/>
          </a:stretch>
        </p:blipFill>
        <p:spPr>
          <a:xfrm>
            <a:off x="8317342" y="4748479"/>
            <a:ext cx="2377646" cy="9510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29598" y="4702008"/>
            <a:ext cx="1345060" cy="104400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57812" y="4521471"/>
            <a:ext cx="1476375" cy="1628775"/>
          </a:xfrm>
          <a:prstGeom prst="rect">
            <a:avLst/>
          </a:prstGeom>
        </p:spPr>
      </p:pic>
    </p:spTree>
    <p:extLst>
      <p:ext uri="{BB962C8B-B14F-4D97-AF65-F5344CB8AC3E}">
        <p14:creationId xmlns:p14="http://schemas.microsoft.com/office/powerpoint/2010/main" val="155704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2144362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1375013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752FB3E-B85F-40B3-98D0-A9CA57A82EAF}" type="datetimeFigureOut">
              <a:rPr lang="en-GB" smtClean="0"/>
              <a:t>19/10/2021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195552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1528955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52FB3E-B85F-40B3-98D0-A9CA57A82EAF}"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2731253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2044804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52FB3E-B85F-40B3-98D0-A9CA57A82EAF}" type="datetimeFigureOut">
              <a:rPr lang="en-GB" smtClean="0"/>
              <a:t>19/10/2021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2507675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752FB3E-B85F-40B3-98D0-A9CA57A82EAF}" type="datetimeFigureOut">
              <a:rPr lang="en-GB" smtClean="0"/>
              <a:t>19/10/2021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1825526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2FB3E-B85F-40B3-98D0-A9CA57A82EAF}" type="datetimeFigureOut">
              <a:rPr lang="en-GB" smtClean="0"/>
              <a:t>19/10/2021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3708774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2644696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52FB3E-B85F-40B3-98D0-A9CA57A82EAF}"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17F38C-7F39-436B-A048-1F6915B2A27D}" type="slidenum">
              <a:rPr lang="en-GB" smtClean="0"/>
              <a:t>‹N›</a:t>
            </a:fld>
            <a:endParaRPr lang="en-GB"/>
          </a:p>
        </p:txBody>
      </p:sp>
    </p:spTree>
    <p:extLst>
      <p:ext uri="{BB962C8B-B14F-4D97-AF65-F5344CB8AC3E}">
        <p14:creationId xmlns:p14="http://schemas.microsoft.com/office/powerpoint/2010/main" val="48114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4963" y="365125"/>
            <a:ext cx="9821408" cy="74612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34963" y="1554956"/>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2FB3E-B85F-40B3-98D0-A9CA57A82EAF}" type="datetimeFigureOut">
              <a:rPr lang="en-GB" smtClean="0"/>
              <a:t>19/10/2021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7F38C-7F39-436B-A048-1F6915B2A27D}" type="slidenum">
              <a:rPr lang="en-GB" smtClean="0"/>
              <a:t>‹N›</a:t>
            </a:fld>
            <a:endParaRPr lang="en-GB"/>
          </a:p>
        </p:txBody>
      </p:sp>
      <p:sp>
        <p:nvSpPr>
          <p:cNvPr id="8" name="Rectangle 7"/>
          <p:cNvSpPr>
            <a:spLocks noChangeArrowheads="1"/>
          </p:cNvSpPr>
          <p:nvPr userDrawn="1"/>
        </p:nvSpPr>
        <p:spPr bwMode="auto">
          <a:xfrm>
            <a:off x="334963" y="1290638"/>
            <a:ext cx="11533187" cy="36000"/>
          </a:xfrm>
          <a:prstGeom prst="rect">
            <a:avLst/>
          </a:prstGeom>
          <a:solidFill>
            <a:srgbClr val="C00000"/>
          </a:solidFill>
          <a:ln>
            <a:noFill/>
          </a:ln>
          <a:extLst/>
        </p:spPr>
        <p:txBody>
          <a:bodyPr wrap="none" anchor="ctr"/>
          <a:lstStyle>
            <a:lvl1pPr>
              <a:defRPr sz="2400" baseline="30000">
                <a:solidFill>
                  <a:schemeClr val="tx1"/>
                </a:solidFill>
                <a:latin typeface="Times" pitchFamily="18" charset="0"/>
              </a:defRPr>
            </a:lvl1pPr>
            <a:lvl2pPr marL="742950" indent="-285750">
              <a:defRPr sz="2400" baseline="30000">
                <a:solidFill>
                  <a:schemeClr val="tx1"/>
                </a:solidFill>
                <a:latin typeface="Times" pitchFamily="18" charset="0"/>
              </a:defRPr>
            </a:lvl2pPr>
            <a:lvl3pPr marL="1143000" indent="-228600">
              <a:defRPr sz="2400" baseline="30000">
                <a:solidFill>
                  <a:schemeClr val="tx1"/>
                </a:solidFill>
                <a:latin typeface="Times" pitchFamily="18" charset="0"/>
              </a:defRPr>
            </a:lvl3pPr>
            <a:lvl4pPr marL="1600200" indent="-228600">
              <a:defRPr sz="2400" baseline="30000">
                <a:solidFill>
                  <a:schemeClr val="tx1"/>
                </a:solidFill>
                <a:latin typeface="Times" pitchFamily="18" charset="0"/>
              </a:defRPr>
            </a:lvl4pPr>
            <a:lvl5pPr marL="2057400" indent="-228600">
              <a:defRPr sz="2400" baseline="30000">
                <a:solidFill>
                  <a:schemeClr val="tx1"/>
                </a:solidFill>
                <a:latin typeface="Times" pitchFamily="18" charset="0"/>
              </a:defRPr>
            </a:lvl5pPr>
            <a:lvl6pPr marL="2514600" indent="-228600" eaLnBrk="0" fontAlgn="base" hangingPunct="0">
              <a:spcBef>
                <a:spcPct val="0"/>
              </a:spcBef>
              <a:spcAft>
                <a:spcPct val="0"/>
              </a:spcAft>
              <a:defRPr sz="2400" baseline="30000">
                <a:solidFill>
                  <a:schemeClr val="tx1"/>
                </a:solidFill>
                <a:latin typeface="Times" pitchFamily="18" charset="0"/>
              </a:defRPr>
            </a:lvl6pPr>
            <a:lvl7pPr marL="2971800" indent="-228600" eaLnBrk="0" fontAlgn="base" hangingPunct="0">
              <a:spcBef>
                <a:spcPct val="0"/>
              </a:spcBef>
              <a:spcAft>
                <a:spcPct val="0"/>
              </a:spcAft>
              <a:defRPr sz="2400" baseline="30000">
                <a:solidFill>
                  <a:schemeClr val="tx1"/>
                </a:solidFill>
                <a:latin typeface="Times" pitchFamily="18" charset="0"/>
              </a:defRPr>
            </a:lvl7pPr>
            <a:lvl8pPr marL="3429000" indent="-228600" eaLnBrk="0" fontAlgn="base" hangingPunct="0">
              <a:spcBef>
                <a:spcPct val="0"/>
              </a:spcBef>
              <a:spcAft>
                <a:spcPct val="0"/>
              </a:spcAft>
              <a:defRPr sz="2400" baseline="30000">
                <a:solidFill>
                  <a:schemeClr val="tx1"/>
                </a:solidFill>
                <a:latin typeface="Times" pitchFamily="18" charset="0"/>
              </a:defRPr>
            </a:lvl8pPr>
            <a:lvl9pPr marL="3886200" indent="-228600" eaLnBrk="0" fontAlgn="base" hangingPunct="0">
              <a:spcBef>
                <a:spcPct val="0"/>
              </a:spcBef>
              <a:spcAft>
                <a:spcPct val="0"/>
              </a:spcAft>
              <a:defRPr sz="2400" baseline="30000">
                <a:solidFill>
                  <a:schemeClr val="tx1"/>
                </a:solidFill>
                <a:latin typeface="Times" pitchFamily="18" charset="0"/>
              </a:defRPr>
            </a:lvl9pPr>
          </a:lstStyle>
          <a:p>
            <a:pPr>
              <a:defRPr/>
            </a:pPr>
            <a:endParaRPr lang="de-DE" altLang="de-DE"/>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564541" y="194797"/>
            <a:ext cx="1410359" cy="1555944"/>
          </a:xfrm>
          <a:prstGeom prst="rect">
            <a:avLst/>
          </a:prstGeom>
        </p:spPr>
      </p:pic>
    </p:spTree>
    <p:extLst>
      <p:ext uri="{BB962C8B-B14F-4D97-AF65-F5344CB8AC3E}">
        <p14:creationId xmlns:p14="http://schemas.microsoft.com/office/powerpoint/2010/main" val="2356225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3200" kern="1200" baseline="0">
          <a:solidFill>
            <a:srgbClr val="08216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569004"/>
            <a:ext cx="12191999" cy="966158"/>
          </a:xfrm>
        </p:spPr>
        <p:txBody>
          <a:bodyPr>
            <a:normAutofit fontScale="90000"/>
          </a:bodyPr>
          <a:lstStyle/>
          <a:p>
            <a:r>
              <a:rPr lang="en-GB" sz="2000" dirty="0"/>
              <a:t>STROKE ACTION PLAN EUROPE</a:t>
            </a:r>
            <a:br>
              <a:rPr lang="en-GB" sz="2000" dirty="0"/>
            </a:br>
            <a:br>
              <a:rPr lang="en-GB" sz="2000" dirty="0"/>
            </a:br>
            <a:r>
              <a:rPr lang="en-GB" sz="2000" dirty="0"/>
              <a:t>SAP-E Communication Meeting </a:t>
            </a:r>
            <a:br>
              <a:rPr lang="en-GB" sz="2000" dirty="0"/>
            </a:br>
            <a:br>
              <a:rPr lang="en-GB" sz="2000" dirty="0"/>
            </a:br>
            <a:br>
              <a:rPr lang="en-GB" sz="2000" dirty="0"/>
            </a:br>
            <a:endParaRPr lang="en-GB" sz="2000" dirty="0"/>
          </a:p>
        </p:txBody>
      </p:sp>
      <p:sp>
        <p:nvSpPr>
          <p:cNvPr id="3" name="Subtitle 2"/>
          <p:cNvSpPr>
            <a:spLocks noGrp="1"/>
          </p:cNvSpPr>
          <p:nvPr>
            <p:ph type="subTitle" idx="1"/>
          </p:nvPr>
        </p:nvSpPr>
        <p:spPr>
          <a:xfrm>
            <a:off x="-1" y="1515266"/>
            <a:ext cx="12191999" cy="1173191"/>
          </a:xfrm>
        </p:spPr>
        <p:txBody>
          <a:bodyPr>
            <a:noAutofit/>
          </a:bodyPr>
          <a:lstStyle/>
          <a:p>
            <a:r>
              <a:rPr lang="en-US" sz="3600" dirty="0"/>
              <a:t>“Stroke National Plan ”</a:t>
            </a:r>
            <a:endParaRPr lang="en-US" sz="3600" dirty="0">
              <a:solidFill>
                <a:srgbClr val="FF0000"/>
              </a:solidFill>
            </a:endParaRPr>
          </a:p>
          <a:p>
            <a:r>
              <a:rPr lang="en-GB" sz="3600" dirty="0"/>
              <a:t>“</a:t>
            </a:r>
            <a:r>
              <a:rPr lang="en-GB" sz="2400" dirty="0"/>
              <a:t>Francesca Romana Pezzella </a:t>
            </a:r>
            <a:r>
              <a:rPr lang="en-GB" sz="3600" dirty="0"/>
              <a:t>”</a:t>
            </a:r>
            <a:br>
              <a:rPr lang="en-GB" sz="2000" dirty="0"/>
            </a:br>
            <a:br>
              <a:rPr lang="en-US" sz="2000" dirty="0"/>
            </a:br>
            <a:endParaRPr lang="en-GB" sz="2000" dirty="0"/>
          </a:p>
        </p:txBody>
      </p:sp>
    </p:spTree>
    <p:extLst>
      <p:ext uri="{BB962C8B-B14F-4D97-AF65-F5344CB8AC3E}">
        <p14:creationId xmlns:p14="http://schemas.microsoft.com/office/powerpoint/2010/main" val="204329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C8A7E2-1547-1049-A7AA-E29D1712D41B}"/>
              </a:ext>
            </a:extLst>
          </p:cNvPr>
          <p:cNvSpPr>
            <a:spLocks noGrp="1"/>
          </p:cNvSpPr>
          <p:nvPr>
            <p:ph type="title"/>
          </p:nvPr>
        </p:nvSpPr>
        <p:spPr/>
        <p:txBody>
          <a:bodyPr>
            <a:normAutofit fontScale="90000"/>
          </a:bodyPr>
          <a:lstStyle/>
          <a:p>
            <a:r>
              <a:rPr lang="en-GB" dirty="0"/>
              <a:t>SAP-E 	OVERARCHING TARGETS : NUMBER 3 &amp; 4 </a:t>
            </a:r>
          </a:p>
        </p:txBody>
      </p:sp>
      <p:sp>
        <p:nvSpPr>
          <p:cNvPr id="3" name="Segnaposto contenuto 2">
            <a:extLst>
              <a:ext uri="{FF2B5EF4-FFF2-40B4-BE49-F238E27FC236}">
                <a16:creationId xmlns:a16="http://schemas.microsoft.com/office/drawing/2014/main" id="{B6DBF7FF-F118-4B40-AFE4-34F2329B080A}"/>
              </a:ext>
            </a:extLst>
          </p:cNvPr>
          <p:cNvSpPr>
            <a:spLocks noGrp="1"/>
          </p:cNvSpPr>
          <p:nvPr>
            <p:ph idx="1"/>
          </p:nvPr>
        </p:nvSpPr>
        <p:spPr>
          <a:xfrm>
            <a:off x="838200" y="1825625"/>
            <a:ext cx="10515600" cy="2571011"/>
          </a:xfrm>
        </p:spPr>
        <p:txBody>
          <a:bodyPr>
            <a:normAutofit fontScale="92500"/>
          </a:bodyPr>
          <a:lstStyle/>
          <a:p>
            <a:r>
              <a:rPr lang="en-GB" dirty="0"/>
              <a:t>to have national plans for stroke encompassing the entire chain of care from primary prevention to life after stroke. </a:t>
            </a:r>
          </a:p>
          <a:p>
            <a:r>
              <a:rPr lang="en-GB" dirty="0"/>
              <a:t>to fully implement national strategies for multisector public health interventions to promote and facilitate a healthy lifestyle, and reduce environmental (including air pollution), socioeconomic and educational factors that increase the risk of stroke. </a:t>
            </a:r>
          </a:p>
          <a:p>
            <a:pPr marL="0" indent="0">
              <a:buNone/>
            </a:pPr>
            <a:endParaRPr lang="en-GB" dirty="0"/>
          </a:p>
        </p:txBody>
      </p:sp>
    </p:spTree>
    <p:extLst>
      <p:ext uri="{BB962C8B-B14F-4D97-AF65-F5344CB8AC3E}">
        <p14:creationId xmlns:p14="http://schemas.microsoft.com/office/powerpoint/2010/main" val="1190916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Stroke National Plan</a:t>
            </a:r>
            <a:endParaRPr lang="de-CH" dirty="0"/>
          </a:p>
        </p:txBody>
      </p:sp>
      <p:pic>
        <p:nvPicPr>
          <p:cNvPr id="3" name="Immagine 2">
            <a:extLst>
              <a:ext uri="{FF2B5EF4-FFF2-40B4-BE49-F238E27FC236}">
                <a16:creationId xmlns:a16="http://schemas.microsoft.com/office/drawing/2014/main" id="{147147FA-D91A-D347-9FE4-4EE35520B8F1}"/>
              </a:ext>
            </a:extLst>
          </p:cNvPr>
          <p:cNvPicPr>
            <a:picLocks noChangeAspect="1"/>
          </p:cNvPicPr>
          <p:nvPr/>
        </p:nvPicPr>
        <p:blipFill>
          <a:blip r:embed="rId2"/>
          <a:stretch>
            <a:fillRect/>
          </a:stretch>
        </p:blipFill>
        <p:spPr>
          <a:xfrm>
            <a:off x="5245667" y="-48845"/>
            <a:ext cx="4910704" cy="7120089"/>
          </a:xfrm>
          <a:prstGeom prst="rect">
            <a:avLst/>
          </a:prstGeom>
          <a:solidFill>
            <a:schemeClr val="bg1"/>
          </a:solidFill>
        </p:spPr>
      </p:pic>
      <p:sp>
        <p:nvSpPr>
          <p:cNvPr id="5" name="Titolo 1">
            <a:extLst>
              <a:ext uri="{FF2B5EF4-FFF2-40B4-BE49-F238E27FC236}">
                <a16:creationId xmlns:a16="http://schemas.microsoft.com/office/drawing/2014/main" id="{B2F5633F-AF02-D748-815E-042B6F0C10A0}"/>
              </a:ext>
            </a:extLst>
          </p:cNvPr>
          <p:cNvSpPr txBox="1">
            <a:spLocks/>
          </p:cNvSpPr>
          <p:nvPr/>
        </p:nvSpPr>
        <p:spPr>
          <a:xfrm>
            <a:off x="893636" y="2170914"/>
            <a:ext cx="3431229" cy="2680570"/>
          </a:xfrm>
          <a:prstGeom prst="rect">
            <a:avLst/>
          </a:prstGeom>
          <a:ln w="76200">
            <a:solidFill>
              <a:srgbClr val="C0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baseline="0">
                <a:solidFill>
                  <a:srgbClr val="082163"/>
                </a:solidFill>
                <a:latin typeface="Arial" panose="020B0604020202020204" pitchFamily="34" charset="0"/>
                <a:ea typeface="+mj-ea"/>
                <a:cs typeface="Arial" panose="020B0604020202020204" pitchFamily="34" charset="0"/>
              </a:defRPr>
            </a:lvl1pPr>
          </a:lstStyle>
          <a:p>
            <a:pPr algn="ctr"/>
            <a:r>
              <a:rPr lang="en-GB" sz="1800" dirty="0"/>
              <a:t>NATIONAL STROKE PLAN TEMPLATE: </a:t>
            </a:r>
            <a:br>
              <a:rPr lang="en-GB" sz="1800" dirty="0"/>
            </a:br>
            <a:r>
              <a:rPr lang="en-GB" sz="1800" dirty="0"/>
              <a:t>BULDING A FRAMEWORK TO SUPPORT STROKE PREVENTION,  CARE AND SOCIAL POLICIES  AT A NATIONAL LEVEL </a:t>
            </a:r>
          </a:p>
        </p:txBody>
      </p:sp>
    </p:spTree>
    <p:extLst>
      <p:ext uri="{BB962C8B-B14F-4D97-AF65-F5344CB8AC3E}">
        <p14:creationId xmlns:p14="http://schemas.microsoft.com/office/powerpoint/2010/main" val="409017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54B47-C150-094D-8138-78388E674BAA}"/>
              </a:ext>
            </a:extLst>
          </p:cNvPr>
          <p:cNvSpPr>
            <a:spLocks noGrp="1"/>
          </p:cNvSpPr>
          <p:nvPr>
            <p:ph type="title"/>
          </p:nvPr>
        </p:nvSpPr>
        <p:spPr/>
        <p:txBody>
          <a:bodyPr>
            <a:normAutofit/>
          </a:bodyPr>
          <a:lstStyle/>
          <a:p>
            <a:r>
              <a:rPr lang="en-GB" sz="3200" dirty="0"/>
              <a:t>National Stroke plan components and features</a:t>
            </a:r>
          </a:p>
        </p:txBody>
      </p:sp>
      <p:sp>
        <p:nvSpPr>
          <p:cNvPr id="3" name="Segnaposto contenuto 2">
            <a:extLst>
              <a:ext uri="{FF2B5EF4-FFF2-40B4-BE49-F238E27FC236}">
                <a16:creationId xmlns:a16="http://schemas.microsoft.com/office/drawing/2014/main" id="{6049D3B7-B137-B447-A7A9-A815F952DCF5}"/>
              </a:ext>
            </a:extLst>
          </p:cNvPr>
          <p:cNvSpPr>
            <a:spLocks noGrp="1"/>
          </p:cNvSpPr>
          <p:nvPr>
            <p:ph idx="1"/>
          </p:nvPr>
        </p:nvSpPr>
        <p:spPr>
          <a:xfrm>
            <a:off x="838200" y="1490597"/>
            <a:ext cx="10515600" cy="4686366"/>
          </a:xfrm>
        </p:spPr>
        <p:txBody>
          <a:bodyPr>
            <a:normAutofit fontScale="92500" lnSpcReduction="20000"/>
          </a:bodyPr>
          <a:lstStyle/>
          <a:p>
            <a:r>
              <a:rPr lang="en-GB" dirty="0"/>
              <a:t>The measures of the Stroke Plan  must have the </a:t>
            </a:r>
            <a:r>
              <a:rPr lang="en-GB" b="1" dirty="0"/>
              <a:t>effectiveness of government action</a:t>
            </a:r>
            <a:r>
              <a:rPr lang="en-GB" dirty="0"/>
              <a:t>, and be mandatory.  </a:t>
            </a:r>
          </a:p>
          <a:p>
            <a:r>
              <a:rPr lang="en-GB" dirty="0"/>
              <a:t>The </a:t>
            </a:r>
            <a:r>
              <a:rPr lang="en-GB" b="1" dirty="0"/>
              <a:t>objectives</a:t>
            </a:r>
            <a:r>
              <a:rPr lang="en-GB" dirty="0"/>
              <a:t> to be achieved,  and the </a:t>
            </a:r>
            <a:r>
              <a:rPr lang="en-GB" b="1" dirty="0"/>
              <a:t>indicators</a:t>
            </a:r>
            <a:r>
              <a:rPr lang="en-GB" dirty="0"/>
              <a:t> to monitor achievements must be clear  (timeline of activity and milestones) </a:t>
            </a:r>
          </a:p>
          <a:p>
            <a:r>
              <a:rPr lang="en-GB" b="1" dirty="0"/>
              <a:t>Accountability</a:t>
            </a:r>
            <a:r>
              <a:rPr lang="en-GB" dirty="0"/>
              <a:t>: responsible institutions (examples): </a:t>
            </a:r>
          </a:p>
          <a:p>
            <a:pPr lvl="1"/>
            <a:r>
              <a:rPr lang="en-GB" dirty="0"/>
              <a:t>Since stroke  is both a medical emergency and a long-term condition, stroke embodies the need for integrated, joined-up health care (ambulance; hospital emergency and stroke services)  and community services (GPs; Social service; Primary care) </a:t>
            </a:r>
          </a:p>
          <a:p>
            <a:r>
              <a:rPr lang="en-GB" b="1" dirty="0"/>
              <a:t>Implementation: </a:t>
            </a:r>
            <a:r>
              <a:rPr lang="en-GB" dirty="0"/>
              <a:t>Commissioners should be putting plans in place to ensure national/regional and local delivery (timeline of activity  at multiple level) </a:t>
            </a:r>
          </a:p>
          <a:p>
            <a:r>
              <a:rPr lang="en-GB" b="1" dirty="0"/>
              <a:t>Involvement of professional scientific societies and SSOs: </a:t>
            </a:r>
            <a:r>
              <a:rPr lang="en-GB" dirty="0"/>
              <a:t>clear contribute in the plan design implementation and revision </a:t>
            </a:r>
            <a:endParaRPr lang="en-GB" b="1" dirty="0"/>
          </a:p>
          <a:p>
            <a:endParaRPr lang="it-IT" dirty="0"/>
          </a:p>
          <a:p>
            <a:endParaRPr lang="en-GB" dirty="0"/>
          </a:p>
          <a:p>
            <a:endParaRPr lang="en-GB" dirty="0"/>
          </a:p>
        </p:txBody>
      </p:sp>
    </p:spTree>
    <p:extLst>
      <p:ext uri="{BB962C8B-B14F-4D97-AF65-F5344CB8AC3E}">
        <p14:creationId xmlns:p14="http://schemas.microsoft.com/office/powerpoint/2010/main" val="691634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464A6BF-508A-E842-AFD1-CF3CE151EBC2}"/>
              </a:ext>
            </a:extLst>
          </p:cNvPr>
          <p:cNvSpPr>
            <a:spLocks noGrp="1"/>
          </p:cNvSpPr>
          <p:nvPr>
            <p:ph idx="1"/>
          </p:nvPr>
        </p:nvSpPr>
        <p:spPr/>
        <p:txBody>
          <a:bodyPr/>
          <a:lstStyle/>
          <a:p>
            <a:r>
              <a:rPr lang="en-GB" b="1" dirty="0"/>
              <a:t>Funding: </a:t>
            </a:r>
            <a:r>
              <a:rPr lang="en-GB" dirty="0"/>
              <a:t>funding sources and distribution </a:t>
            </a:r>
          </a:p>
          <a:p>
            <a:r>
              <a:rPr lang="en-GB" b="1" dirty="0"/>
              <a:t>SAP-E available resources </a:t>
            </a:r>
            <a:r>
              <a:rPr lang="en-GB" dirty="0"/>
              <a:t>to support SSOs and Professional Scientific Association  </a:t>
            </a:r>
          </a:p>
          <a:p>
            <a:r>
              <a:rPr lang="en-GB" b="1" dirty="0"/>
              <a:t>Detail of each stroke programme workstream following the Action Plan domain structure </a:t>
            </a:r>
          </a:p>
          <a:p>
            <a:endParaRPr lang="en-GB" dirty="0"/>
          </a:p>
          <a:p>
            <a:endParaRPr lang="en-GB" dirty="0"/>
          </a:p>
        </p:txBody>
      </p:sp>
      <p:sp>
        <p:nvSpPr>
          <p:cNvPr id="4" name="Titolo 1">
            <a:extLst>
              <a:ext uri="{FF2B5EF4-FFF2-40B4-BE49-F238E27FC236}">
                <a16:creationId xmlns:a16="http://schemas.microsoft.com/office/drawing/2014/main" id="{5BD9C788-9778-C745-A21F-3711059F373B}"/>
              </a:ext>
            </a:extLst>
          </p:cNvPr>
          <p:cNvSpPr>
            <a:spLocks noGrp="1"/>
          </p:cNvSpPr>
          <p:nvPr>
            <p:ph type="title"/>
          </p:nvPr>
        </p:nvSpPr>
        <p:spPr/>
        <p:txBody>
          <a:bodyPr/>
          <a:lstStyle/>
          <a:p>
            <a:r>
              <a:rPr lang="en-GB" dirty="0"/>
              <a:t> </a:t>
            </a:r>
          </a:p>
        </p:txBody>
      </p:sp>
      <p:sp>
        <p:nvSpPr>
          <p:cNvPr id="5" name="Titolo 1">
            <a:extLst>
              <a:ext uri="{FF2B5EF4-FFF2-40B4-BE49-F238E27FC236}">
                <a16:creationId xmlns:a16="http://schemas.microsoft.com/office/drawing/2014/main" id="{3B497D44-47E6-D94C-8A5D-5357909392DA}"/>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t>National Stroke plan components and features</a:t>
            </a:r>
          </a:p>
        </p:txBody>
      </p:sp>
    </p:spTree>
    <p:extLst>
      <p:ext uri="{BB962C8B-B14F-4D97-AF65-F5344CB8AC3E}">
        <p14:creationId xmlns:p14="http://schemas.microsoft.com/office/powerpoint/2010/main" val="3036645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92A13C-62B6-D849-814A-12ACB9321225}"/>
              </a:ext>
            </a:extLst>
          </p:cNvPr>
          <p:cNvSpPr>
            <a:spLocks noGrp="1"/>
          </p:cNvSpPr>
          <p:nvPr>
            <p:ph type="title"/>
          </p:nvPr>
        </p:nvSpPr>
        <p:spPr/>
        <p:txBody>
          <a:bodyPr/>
          <a:lstStyle/>
          <a:p>
            <a:pPr algn="ctr"/>
            <a:r>
              <a:rPr lang="en-GB" dirty="0"/>
              <a:t>National teams structure  (core) </a:t>
            </a:r>
          </a:p>
        </p:txBody>
      </p:sp>
      <p:sp>
        <p:nvSpPr>
          <p:cNvPr id="3" name="Segnaposto contenuto 2">
            <a:extLst>
              <a:ext uri="{FF2B5EF4-FFF2-40B4-BE49-F238E27FC236}">
                <a16:creationId xmlns:a16="http://schemas.microsoft.com/office/drawing/2014/main" id="{D4C5C95E-A43D-9E4C-A61B-A38FC7EC2461}"/>
              </a:ext>
            </a:extLst>
          </p:cNvPr>
          <p:cNvSpPr>
            <a:spLocks noGrp="1"/>
          </p:cNvSpPr>
          <p:nvPr>
            <p:ph idx="1"/>
          </p:nvPr>
        </p:nvSpPr>
        <p:spPr>
          <a:xfrm>
            <a:off x="838200" y="1825624"/>
            <a:ext cx="10515600" cy="4575175"/>
          </a:xfrm>
        </p:spPr>
        <p:txBody>
          <a:bodyPr>
            <a:normAutofit fontScale="92500" lnSpcReduction="20000"/>
          </a:bodyPr>
          <a:lstStyle/>
          <a:p>
            <a:pPr algn="just"/>
            <a:r>
              <a:rPr lang="en-GB" dirty="0"/>
              <a:t>Each of the governance areas and of the National program tasks/activities should be supported by dedicated teams of resources with all the required multi professional skills ( e.g. neurologists, experts in European project funding, legal experts from </a:t>
            </a:r>
            <a:r>
              <a:rPr lang="en-GB" dirty="0" err="1"/>
              <a:t>MoH</a:t>
            </a:r>
            <a:r>
              <a:rPr lang="en-GB" dirty="0"/>
              <a:t>, health department officers).</a:t>
            </a:r>
          </a:p>
          <a:p>
            <a:pPr algn="just"/>
            <a:r>
              <a:rPr lang="en-GB" dirty="0"/>
              <a:t>Each of the above teams should have dedicated leadership roles, with alternate arrangements, all meeting  with established frequency to discuss progress, issues (causes of delays with respect to the plans), risks (potential problems which need addressing to prevent delays) </a:t>
            </a:r>
          </a:p>
          <a:p>
            <a:pPr algn="just"/>
            <a:r>
              <a:rPr lang="en-GB" b="1" dirty="0"/>
              <a:t>SAP-E National Coordinators must participate  in the above meetings to advice on risk prevention and issue management, gathering all details required to update the Stroke Service Tracker </a:t>
            </a:r>
          </a:p>
        </p:txBody>
      </p:sp>
    </p:spTree>
    <p:extLst>
      <p:ext uri="{BB962C8B-B14F-4D97-AF65-F5344CB8AC3E}">
        <p14:creationId xmlns:p14="http://schemas.microsoft.com/office/powerpoint/2010/main" val="2156512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14A2A6D-2B62-8F45-9E14-1F436286069E}"/>
              </a:ext>
            </a:extLst>
          </p:cNvPr>
          <p:cNvSpPr>
            <a:spLocks noGrp="1"/>
          </p:cNvSpPr>
          <p:nvPr>
            <p:ph idx="1"/>
          </p:nvPr>
        </p:nvSpPr>
        <p:spPr>
          <a:xfrm>
            <a:off x="763226" y="2928395"/>
            <a:ext cx="10515600" cy="1794076"/>
          </a:xfrm>
          <a:ln w="57150">
            <a:solidFill>
              <a:srgbClr val="C00000"/>
            </a:solidFill>
          </a:ln>
        </p:spPr>
        <p:txBody>
          <a:bodyPr>
            <a:normAutofit lnSpcReduction="10000"/>
          </a:bodyPr>
          <a:lstStyle/>
          <a:p>
            <a:pPr marL="0" indent="0" algn="ctr">
              <a:buNone/>
            </a:pPr>
            <a:endParaRPr lang="en-GB" dirty="0"/>
          </a:p>
          <a:p>
            <a:pPr marL="0" indent="0" algn="ctr">
              <a:buNone/>
            </a:pPr>
            <a:r>
              <a:rPr lang="en-GB" dirty="0"/>
              <a:t>ENGAGE AND BE INVOLVED IN IMPLMENTING STROKE CARE AND PREVENTION IN EUROPE!!</a:t>
            </a:r>
          </a:p>
          <a:p>
            <a:pPr marL="0" indent="0" algn="ctr">
              <a:buNone/>
            </a:pPr>
            <a:r>
              <a:rPr lang="en-GB" dirty="0"/>
              <a:t>THANK YOU!</a:t>
            </a:r>
          </a:p>
        </p:txBody>
      </p:sp>
    </p:spTree>
    <p:extLst>
      <p:ext uri="{BB962C8B-B14F-4D97-AF65-F5344CB8AC3E}">
        <p14:creationId xmlns:p14="http://schemas.microsoft.com/office/powerpoint/2010/main" val="26677006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374</Words>
  <Application>Microsoft Macintosh PowerPoint</Application>
  <PresentationFormat>Widescreen</PresentationFormat>
  <Paragraphs>28</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Arial</vt:lpstr>
      <vt:lpstr>Calibri</vt:lpstr>
      <vt:lpstr>Calibri Light</vt:lpstr>
      <vt:lpstr>Times</vt:lpstr>
      <vt:lpstr>Office Theme</vt:lpstr>
      <vt:lpstr>STROKE ACTION PLAN EUROPE  SAP-E Communication Meeting    </vt:lpstr>
      <vt:lpstr>SAP-E  OVERARCHING TARGETS : NUMBER 3 &amp; 4 </vt:lpstr>
      <vt:lpstr>Stroke National Plan</vt:lpstr>
      <vt:lpstr>National Stroke plan components and features</vt:lpstr>
      <vt:lpstr> </vt:lpstr>
      <vt:lpstr>National teams structure  (core) </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Annina Giger</dc:creator>
  <cp:lastModifiedBy>francesca romana pezzella</cp:lastModifiedBy>
  <cp:revision>26</cp:revision>
  <dcterms:created xsi:type="dcterms:W3CDTF">2019-11-28T10:15:31Z</dcterms:created>
  <dcterms:modified xsi:type="dcterms:W3CDTF">2021-10-19T09:01:05Z</dcterms:modified>
</cp:coreProperties>
</file>