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0" r:id="rId2"/>
    <p:sldId id="257" r:id="rId3"/>
    <p:sldId id="262" r:id="rId4"/>
    <p:sldId id="261" r:id="rId5"/>
    <p:sldId id="263" r:id="rId6"/>
    <p:sldId id="264" r:id="rId7"/>
    <p:sldId id="266" r:id="rId8"/>
    <p:sldId id="265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111C"/>
    <a:srgbClr val="082163"/>
    <a:srgbClr val="182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27" autoAdjust="0"/>
    <p:restoredTop sz="94660"/>
  </p:normalViewPr>
  <p:slideViewPr>
    <p:cSldViewPr snapToGrid="0">
      <p:cViewPr varScale="1">
        <p:scale>
          <a:sx n="221" d="100"/>
          <a:sy n="221" d="100"/>
        </p:scale>
        <p:origin x="192" y="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regneark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2008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'Ark1'!$B$2:$B$9</c:f>
              <c:numCache>
                <c:formatCode>General</c:formatCode>
                <c:ptCount val="8"/>
                <c:pt idx="0">
                  <c:v>89</c:v>
                </c:pt>
                <c:pt idx="1">
                  <c:v>87</c:v>
                </c:pt>
                <c:pt idx="2">
                  <c:v>73</c:v>
                </c:pt>
                <c:pt idx="3">
                  <c:v>41</c:v>
                </c:pt>
                <c:pt idx="4">
                  <c:v>55</c:v>
                </c:pt>
                <c:pt idx="6">
                  <c:v>8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DD-2746-806F-399D640DCF6A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2009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'Ark1'!$C$2:$C$9</c:f>
              <c:numCache>
                <c:formatCode>General</c:formatCode>
                <c:ptCount val="8"/>
                <c:pt idx="0">
                  <c:v>90</c:v>
                </c:pt>
                <c:pt idx="1">
                  <c:v>88</c:v>
                </c:pt>
                <c:pt idx="2">
                  <c:v>73</c:v>
                </c:pt>
                <c:pt idx="3">
                  <c:v>52</c:v>
                </c:pt>
                <c:pt idx="4">
                  <c:v>61</c:v>
                </c:pt>
                <c:pt idx="6">
                  <c:v>8</c:v>
                </c:pt>
                <c:pt idx="7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DD-2746-806F-399D640DCF6A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'Ark1'!$D$2:$D$9</c:f>
              <c:numCache>
                <c:formatCode>General</c:formatCode>
                <c:ptCount val="8"/>
                <c:pt idx="0">
                  <c:v>93</c:v>
                </c:pt>
                <c:pt idx="1">
                  <c:v>92</c:v>
                </c:pt>
                <c:pt idx="2">
                  <c:v>79</c:v>
                </c:pt>
                <c:pt idx="3">
                  <c:v>72</c:v>
                </c:pt>
                <c:pt idx="4">
                  <c:v>73</c:v>
                </c:pt>
                <c:pt idx="6">
                  <c:v>9</c:v>
                </c:pt>
                <c:pt idx="7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EDD-2746-806F-399D640DCF6A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'Ark1'!$E$2:$E$9</c:f>
              <c:numCache>
                <c:formatCode>General</c:formatCode>
                <c:ptCount val="8"/>
                <c:pt idx="0">
                  <c:v>95</c:v>
                </c:pt>
                <c:pt idx="1">
                  <c:v>93</c:v>
                </c:pt>
                <c:pt idx="2">
                  <c:v>85</c:v>
                </c:pt>
                <c:pt idx="3">
                  <c:v>81</c:v>
                </c:pt>
                <c:pt idx="4">
                  <c:v>82</c:v>
                </c:pt>
                <c:pt idx="5">
                  <c:v>10</c:v>
                </c:pt>
                <c:pt idx="6">
                  <c:v>8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DD-2746-806F-399D640DCF6A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'Ark1'!$F$2:$F$9</c:f>
              <c:numCache>
                <c:formatCode>General</c:formatCode>
                <c:ptCount val="8"/>
                <c:pt idx="0">
                  <c:v>94</c:v>
                </c:pt>
                <c:pt idx="1">
                  <c:v>94</c:v>
                </c:pt>
                <c:pt idx="2">
                  <c:v>87</c:v>
                </c:pt>
                <c:pt idx="3">
                  <c:v>85</c:v>
                </c:pt>
                <c:pt idx="4">
                  <c:v>83</c:v>
                </c:pt>
                <c:pt idx="5">
                  <c:v>12</c:v>
                </c:pt>
                <c:pt idx="6">
                  <c:v>8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DD-2746-806F-399D640DCF6A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'Ark1'!$G$2:$G$9</c:f>
              <c:numCache>
                <c:formatCode>General</c:formatCode>
                <c:ptCount val="8"/>
                <c:pt idx="0">
                  <c:v>94</c:v>
                </c:pt>
                <c:pt idx="1">
                  <c:v>96</c:v>
                </c:pt>
                <c:pt idx="2">
                  <c:v>89</c:v>
                </c:pt>
                <c:pt idx="3">
                  <c:v>91</c:v>
                </c:pt>
                <c:pt idx="4">
                  <c:v>84</c:v>
                </c:pt>
                <c:pt idx="5">
                  <c:v>15</c:v>
                </c:pt>
                <c:pt idx="6">
                  <c:v>7</c:v>
                </c:pt>
                <c:pt idx="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DD-2746-806F-399D640DCF6A}"/>
            </c:ext>
          </c:extLst>
        </c:ser>
        <c:ser>
          <c:idx val="6"/>
          <c:order val="6"/>
          <c:tx>
            <c:strRef>
              <c:f>'Ark1'!$H$1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'Ark1'!$H$2:$H$9</c:f>
              <c:numCache>
                <c:formatCode>General</c:formatCode>
                <c:ptCount val="8"/>
                <c:pt idx="0">
                  <c:v>94</c:v>
                </c:pt>
                <c:pt idx="1">
                  <c:v>98</c:v>
                </c:pt>
                <c:pt idx="2">
                  <c:v>91</c:v>
                </c:pt>
                <c:pt idx="3">
                  <c:v>93</c:v>
                </c:pt>
                <c:pt idx="4">
                  <c:v>85</c:v>
                </c:pt>
                <c:pt idx="5">
                  <c:v>15</c:v>
                </c:pt>
                <c:pt idx="6">
                  <c:v>7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DD-2746-806F-399D640DCF6A}"/>
            </c:ext>
          </c:extLst>
        </c:ser>
        <c:ser>
          <c:idx val="7"/>
          <c:order val="7"/>
          <c:tx>
            <c:strRef>
              <c:f>'Ark1'!$I$1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'Ark1'!$I$2:$I$9</c:f>
              <c:numCache>
                <c:formatCode>General</c:formatCode>
                <c:ptCount val="8"/>
                <c:pt idx="0">
                  <c:v>93</c:v>
                </c:pt>
                <c:pt idx="1">
                  <c:v>98</c:v>
                </c:pt>
                <c:pt idx="2">
                  <c:v>93</c:v>
                </c:pt>
                <c:pt idx="3">
                  <c:v>91</c:v>
                </c:pt>
                <c:pt idx="4">
                  <c:v>85</c:v>
                </c:pt>
                <c:pt idx="5">
                  <c:v>17</c:v>
                </c:pt>
                <c:pt idx="6">
                  <c:v>7</c:v>
                </c:pt>
                <c:pt idx="7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EDD-2746-806F-399D640DCF6A}"/>
            </c:ext>
          </c:extLst>
        </c:ser>
        <c:ser>
          <c:idx val="8"/>
          <c:order val="8"/>
          <c:tx>
            <c:strRef>
              <c:f>'Ark1'!$J$1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'Ark1'!$J$2:$J$9</c:f>
              <c:numCache>
                <c:formatCode>General</c:formatCode>
                <c:ptCount val="8"/>
                <c:pt idx="0">
                  <c:v>88</c:v>
                </c:pt>
                <c:pt idx="1">
                  <c:v>95</c:v>
                </c:pt>
                <c:pt idx="2">
                  <c:v>93</c:v>
                </c:pt>
                <c:pt idx="3">
                  <c:v>94</c:v>
                </c:pt>
                <c:pt idx="4">
                  <c:v>82</c:v>
                </c:pt>
                <c:pt idx="5">
                  <c:v>17</c:v>
                </c:pt>
                <c:pt idx="6">
                  <c:v>6</c:v>
                </c:pt>
                <c:pt idx="7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DD-2746-806F-399D640DCF6A}"/>
            </c:ext>
          </c:extLst>
        </c:ser>
        <c:ser>
          <c:idx val="9"/>
          <c:order val="9"/>
          <c:tx>
            <c:strRef>
              <c:f>'Ark1'!$K$1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'Ark1'!$K$2:$K$9</c:f>
              <c:numCache>
                <c:formatCode>General</c:formatCode>
                <c:ptCount val="8"/>
                <c:pt idx="0">
                  <c:v>88</c:v>
                </c:pt>
                <c:pt idx="1">
                  <c:v>95</c:v>
                </c:pt>
                <c:pt idx="2">
                  <c:v>95</c:v>
                </c:pt>
                <c:pt idx="3">
                  <c:v>93</c:v>
                </c:pt>
                <c:pt idx="4">
                  <c:v>77</c:v>
                </c:pt>
                <c:pt idx="5">
                  <c:v>19</c:v>
                </c:pt>
                <c:pt idx="6">
                  <c:v>6</c:v>
                </c:pt>
                <c:pt idx="7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EDD-2746-806F-399D640DCF6A}"/>
            </c:ext>
          </c:extLst>
        </c:ser>
        <c:ser>
          <c:idx val="10"/>
          <c:order val="10"/>
          <c:tx>
            <c:strRef>
              <c:f>'Ark1'!$L$1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'Ark1'!$A$2:$A$9</c:f>
              <c:strCache>
                <c:ptCount val="8"/>
                <c:pt idx="0">
                  <c:v>Stroke unit (day 2, from 2016 day 1)</c:v>
                </c:pt>
                <c:pt idx="1">
                  <c:v>Antiplatelets (day 2)</c:v>
                </c:pt>
                <c:pt idx="2">
                  <c:v>OAC (day 14)</c:v>
                </c:pt>
                <c:pt idx="3">
                  <c:v>Carotid imaging (day 4)</c:v>
                </c:pt>
                <c:pt idx="4">
                  <c:v>Swallowing test (day 1)</c:v>
                </c:pt>
                <c:pt idx="5">
                  <c:v>Revascularistation (11-14 only IVT)</c:v>
                </c:pt>
                <c:pt idx="6">
                  <c:v>Mortality IS</c:v>
                </c:pt>
                <c:pt idx="7">
                  <c:v>Mortality ICH</c:v>
                </c:pt>
              </c:strCache>
            </c:strRef>
          </c:cat>
          <c:val>
            <c:numRef>
              <c:f>'Ark1'!$L$2:$L$9</c:f>
              <c:numCache>
                <c:formatCode>General</c:formatCode>
                <c:ptCount val="8"/>
                <c:pt idx="0">
                  <c:v>88</c:v>
                </c:pt>
                <c:pt idx="1">
                  <c:v>96</c:v>
                </c:pt>
                <c:pt idx="2">
                  <c:v>95</c:v>
                </c:pt>
                <c:pt idx="3">
                  <c:v>94</c:v>
                </c:pt>
                <c:pt idx="4">
                  <c:v>88</c:v>
                </c:pt>
                <c:pt idx="5">
                  <c:v>22</c:v>
                </c:pt>
                <c:pt idx="6">
                  <c:v>6</c:v>
                </c:pt>
                <c:pt idx="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EDD-2746-806F-399D640DCF6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1561982047"/>
        <c:axId val="1562165967"/>
      </c:barChart>
      <c:catAx>
        <c:axId val="15619820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562165967"/>
        <c:crosses val="autoZero"/>
        <c:auto val="1"/>
        <c:lblAlgn val="ctr"/>
        <c:lblOffset val="100"/>
        <c:noMultiLvlLbl val="0"/>
      </c:catAx>
      <c:valAx>
        <c:axId val="1562165967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5619820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421ED-0050-7544-8591-2F8693AB92CC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A5CE0-F1F9-C542-B0A4-A14B6972B21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121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574258" y="4748645"/>
            <a:ext cx="8532126" cy="1472046"/>
          </a:xfrm>
        </p:spPr>
        <p:txBody>
          <a:bodyPr>
            <a:normAutofit/>
          </a:bodyPr>
          <a:lstStyle>
            <a:lvl1pPr marL="0" indent="0" algn="l"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Date, time, location etc.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028406" y="6372825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85AE98-721C-A24C-BADE-D9CD4E254C3B}" type="datetime1">
              <a:rPr lang="da-DK" smtClean="0"/>
              <a:t>18.10.2021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7043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0E203-5E76-AF42-88ED-E94D2729A34D}" type="datetime1">
              <a:rPr lang="da-DK" smtClean="0"/>
              <a:t>18.10.2021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36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E0460-0758-B64B-9461-F6D60133E98D}" type="datetime1">
              <a:rPr lang="da-DK" smtClean="0"/>
              <a:t>18.10.2021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013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55A2-2A91-8643-8BF2-09940A680BCF}" type="datetime1">
              <a:rPr lang="da-DK" smtClean="0"/>
              <a:t>18.10.2021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522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9AAAA-40D1-E34B-B0C1-6F1B9D3EE1BB}" type="datetime1">
              <a:rPr lang="da-DK" smtClean="0"/>
              <a:t>18.10.2021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
SAP-E Webinar 19 10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95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31253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DD970-9435-F142-9FD7-14DD7174D3AF}" type="datetime1">
              <a:rPr lang="da-DK" smtClean="0"/>
              <a:t>18.10.2021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SAP-E Webinar 19 10 2021</a:t>
            </a:r>
          </a:p>
          <a:p>
            <a:r>
              <a:rPr lang="en-GB" dirty="0"/>
              <a:t>
SAP-E Webinar 19 10 2021</a:t>
            </a:r>
          </a:p>
          <a:p>
            <a:r>
              <a:rPr lang="en-GB" dirty="0"/>
              <a:t>
SAP-E Webinar 19 10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80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94AA-633A-CF4F-B43F-36845F9F70CF}" type="datetime1">
              <a:rPr lang="da-DK" smtClean="0"/>
              <a:t>18.10.2021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675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F9AF5-B6DD-2340-8408-F675CF393A29}" type="datetime1">
              <a:rPr lang="da-DK" smtClean="0"/>
              <a:t>18.10.2021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26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3F7571-3958-1E41-8D45-EF98DC17CB9A}" type="datetime1">
              <a:rPr lang="da-DK" smtClean="0"/>
              <a:t>18.10.2021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774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724C6-AF46-064E-BA46-A146096702D7}" type="datetime1">
              <a:rPr lang="da-DK" smtClean="0"/>
              <a:t>18.10.2021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69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1EE8-6DA8-4D4C-B331-EAA97AB2ABC5}" type="datetime1">
              <a:rPr lang="da-DK" smtClean="0"/>
              <a:t>18.10.2021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7F38C-7F39-436B-A048-1F6915B2A27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14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63" y="365125"/>
            <a:ext cx="9821408" cy="746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963" y="155495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51F1A69-ECF3-9547-AFF1-372350145863}" type="datetime1">
              <a:rPr lang="da-DK" smtClean="0"/>
              <a:t>18.10.2021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SAP-E Webinar 19 10 2021</a:t>
            </a:r>
          </a:p>
          <a:p>
            <a:r>
              <a:rPr lang="en-GB"/>
              <a:t>
SAP-E Webinar 19 10 2021</a:t>
            </a:r>
          </a:p>
          <a:p>
            <a:r>
              <a:rPr lang="en-GB"/>
              <a:t>
SAP-E Webinar 19 10 2021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117F38C-7F39-436B-A048-1F6915B2A27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22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rgbClr val="082163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197913BF-757F-264C-9416-09C8974930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SAP-E Webinar 19 10 2021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0F0D122-9B08-C348-ACB5-319E18D6FDE6}"/>
              </a:ext>
            </a:extLst>
          </p:cNvPr>
          <p:cNvSpPr txBox="1">
            <a:spLocks/>
          </p:cNvSpPr>
          <p:nvPr/>
        </p:nvSpPr>
        <p:spPr>
          <a:xfrm>
            <a:off x="2574258" y="3054927"/>
            <a:ext cx="8532126" cy="1428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400" b="1" i="0" u="sng" baseline="0" dirty="0"/>
              <a:t>Stroke Service Tracker</a:t>
            </a:r>
          </a:p>
          <a:p>
            <a:r>
              <a:rPr lang="en-US" sz="3400" b="1" i="0" u="sng" baseline="0" dirty="0"/>
              <a:t>Hanne Christensen</a:t>
            </a:r>
          </a:p>
        </p:txBody>
      </p:sp>
    </p:spTree>
    <p:extLst>
      <p:ext uri="{BB962C8B-B14F-4D97-AF65-F5344CB8AC3E}">
        <p14:creationId xmlns:p14="http://schemas.microsoft.com/office/powerpoint/2010/main" val="3662850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is a Stroke Service Tracker needed?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Domain: Evaluation of Outcomes and Quality improvement</a:t>
            </a:r>
          </a:p>
          <a:p>
            <a:r>
              <a:rPr lang="en-GB" dirty="0"/>
              <a:t>The Stroke Service Tracker is useful to:</a:t>
            </a:r>
          </a:p>
          <a:p>
            <a:pPr lvl="1"/>
            <a:r>
              <a:rPr lang="en-GB" dirty="0"/>
              <a:t>To guide decisions</a:t>
            </a:r>
          </a:p>
          <a:p>
            <a:pPr lvl="2"/>
            <a:r>
              <a:rPr lang="en-GB" dirty="0"/>
              <a:t>Identify weaknesses</a:t>
            </a:r>
          </a:p>
          <a:p>
            <a:pPr lvl="2"/>
            <a:r>
              <a:rPr lang="en-GB" dirty="0"/>
              <a:t>Identify strengths</a:t>
            </a:r>
          </a:p>
          <a:p>
            <a:pPr lvl="1"/>
            <a:r>
              <a:rPr lang="en-GB" dirty="0"/>
              <a:t>To support arguments for change</a:t>
            </a:r>
          </a:p>
          <a:p>
            <a:pPr lvl="2"/>
            <a:r>
              <a:rPr lang="en-GB" dirty="0"/>
              <a:t>Enabling comparisons over time and between countries</a:t>
            </a:r>
          </a:p>
          <a:p>
            <a:r>
              <a:rPr lang="en-GB" dirty="0"/>
              <a:t>A Stroke Service Tracker provides a continuous mapping of the status in Europe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A991249-ACF4-8141-B692-83BD64AEF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
SAP-E Webinar 19 10 2021</a:t>
            </a:r>
          </a:p>
        </p:txBody>
      </p:sp>
    </p:spTree>
    <p:extLst>
      <p:ext uri="{BB962C8B-B14F-4D97-AF65-F5344CB8AC3E}">
        <p14:creationId xmlns:p14="http://schemas.microsoft.com/office/powerpoint/2010/main" val="234286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4AD50E-F1C7-0348-AF00-2FA5C1AD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65125"/>
            <a:ext cx="10886315" cy="746126"/>
          </a:xfrm>
        </p:spPr>
        <p:txBody>
          <a:bodyPr>
            <a:normAutofit fontScale="90000"/>
          </a:bodyPr>
          <a:lstStyle/>
          <a:p>
            <a:r>
              <a:rPr lang="da-DK" dirty="0" err="1"/>
              <a:t>Does</a:t>
            </a:r>
            <a:r>
              <a:rPr lang="da-DK" dirty="0"/>
              <a:t> </a:t>
            </a:r>
            <a:r>
              <a:rPr lang="da-DK" dirty="0" err="1"/>
              <a:t>Stroke</a:t>
            </a:r>
            <a:r>
              <a:rPr lang="da-DK" dirty="0"/>
              <a:t> Service Tracking </a:t>
            </a:r>
            <a:r>
              <a:rPr lang="da-DK" dirty="0" err="1"/>
              <a:t>improve</a:t>
            </a:r>
            <a:r>
              <a:rPr lang="da-DK" dirty="0"/>
              <a:t> </a:t>
            </a:r>
            <a:r>
              <a:rPr lang="da-DK" dirty="0" err="1"/>
              <a:t>Stroke</a:t>
            </a:r>
            <a:r>
              <a:rPr lang="da-DK" dirty="0"/>
              <a:t> Care?</a:t>
            </a:r>
            <a:br>
              <a:rPr lang="da-DK" dirty="0"/>
            </a:br>
            <a:r>
              <a:rPr lang="da-DK" dirty="0"/>
              <a:t>Development i Denmark </a:t>
            </a:r>
            <a:r>
              <a:rPr lang="da-DK" dirty="0" err="1"/>
              <a:t>after</a:t>
            </a:r>
            <a:r>
              <a:rPr lang="da-DK" dirty="0"/>
              <a:t> </a:t>
            </a:r>
            <a:r>
              <a:rPr lang="da-DK" dirty="0" err="1"/>
              <a:t>implementation</a:t>
            </a:r>
            <a:r>
              <a:rPr lang="da-DK" dirty="0"/>
              <a:t> of a SST program</a:t>
            </a:r>
          </a:p>
        </p:txBody>
      </p:sp>
      <p:graphicFrame>
        <p:nvGraphicFramePr>
          <p:cNvPr id="4" name="Pladsholder til indhold 7">
            <a:extLst>
              <a:ext uri="{FF2B5EF4-FFF2-40B4-BE49-F238E27FC236}">
                <a16:creationId xmlns:a16="http://schemas.microsoft.com/office/drawing/2014/main" id="{152CBD1A-E090-9840-9189-0F6522DE225D}"/>
              </a:ext>
            </a:extLst>
          </p:cNvPr>
          <p:cNvGraphicFramePr>
            <a:graphicFrameLocks/>
          </p:cNvGraphicFramePr>
          <p:nvPr/>
        </p:nvGraphicFramePr>
        <p:xfrm>
          <a:off x="1181100" y="1270000"/>
          <a:ext cx="9821407" cy="5448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felt 4">
            <a:extLst>
              <a:ext uri="{FF2B5EF4-FFF2-40B4-BE49-F238E27FC236}">
                <a16:creationId xmlns:a16="http://schemas.microsoft.com/office/drawing/2014/main" id="{270BB67D-50CE-C346-AAA4-D1FB6AA01208}"/>
              </a:ext>
            </a:extLst>
          </p:cNvPr>
          <p:cNvSpPr txBox="1"/>
          <p:nvPr/>
        </p:nvSpPr>
        <p:spPr>
          <a:xfrm>
            <a:off x="7338563" y="6533633"/>
            <a:ext cx="4948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Based</a:t>
            </a:r>
            <a:r>
              <a:rPr lang="da-DK" dirty="0"/>
              <a:t> on data from Danish </a:t>
            </a:r>
            <a:r>
              <a:rPr lang="da-DK" dirty="0" err="1"/>
              <a:t>Stroke</a:t>
            </a:r>
            <a:r>
              <a:rPr lang="da-DK" dirty="0"/>
              <a:t> Registry </a:t>
            </a:r>
            <a:r>
              <a:rPr lang="da-DK" dirty="0" err="1"/>
              <a:t>RKKP.dk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421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94E6B-253B-0242-8F65-0164D05F5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SAP-E Prerequisites for an efficient and feasible model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058F315-8D71-8D49-854E-525A0BDD4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Ensuring minimal workload for National Coordinators</a:t>
            </a:r>
          </a:p>
          <a:p>
            <a:r>
              <a:rPr lang="en-GB" dirty="0"/>
              <a:t>Avoiding GDPR issues</a:t>
            </a:r>
          </a:p>
          <a:p>
            <a:r>
              <a:rPr lang="en-GB" dirty="0"/>
              <a:t>Fit with different systems of healthcare</a:t>
            </a:r>
          </a:p>
          <a:p>
            <a:r>
              <a:rPr lang="en-GB" dirty="0"/>
              <a:t>Fit with countries’ actual challenges – one size does not fit all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22D7300-0899-E94A-BBDE-3D3F17F2E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4694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FD789E-5AA6-224B-B479-445CF4CCC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C38BE53-02EC-C646-8FBF-41D0827D2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Only aggregate summary data are collected (</a:t>
            </a:r>
            <a:r>
              <a:rPr lang="en-GB" dirty="0" err="1"/>
              <a:t>eg</a:t>
            </a:r>
            <a:r>
              <a:rPr lang="en-GB" dirty="0"/>
              <a:t> total number of people with stroke)</a:t>
            </a:r>
          </a:p>
          <a:p>
            <a:endParaRPr lang="en-GB" dirty="0"/>
          </a:p>
          <a:p>
            <a:r>
              <a:rPr lang="en-GB" dirty="0"/>
              <a:t>Basic data – for example:</a:t>
            </a:r>
          </a:p>
          <a:p>
            <a:pPr lvl="1"/>
            <a:r>
              <a:rPr lang="en-GB" dirty="0"/>
              <a:t>number of people with strokes</a:t>
            </a:r>
          </a:p>
          <a:p>
            <a:pPr lvl="1"/>
            <a:r>
              <a:rPr lang="en-GB" dirty="0"/>
              <a:t>Number of stroke units</a:t>
            </a:r>
          </a:p>
          <a:p>
            <a:pPr lvl="1"/>
            <a:endParaRPr lang="en-GB" dirty="0"/>
          </a:p>
          <a:p>
            <a:r>
              <a:rPr lang="en-GB" dirty="0"/>
              <a:t>Key performance indicators</a:t>
            </a:r>
          </a:p>
          <a:p>
            <a:pPr lvl="1"/>
            <a:r>
              <a:rPr lang="en-GB" dirty="0"/>
              <a:t>The 12 KPIs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A30246A-44DC-1944-8FC4-A244022B7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037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BDEA54-415C-A946-AB01-DF72CEC8B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sources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699F7B-85FD-2545-BCFC-117A3D13A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554956"/>
            <a:ext cx="5217801" cy="4351338"/>
          </a:xfrm>
        </p:spPr>
        <p:txBody>
          <a:bodyPr/>
          <a:lstStyle/>
          <a:p>
            <a:r>
              <a:rPr lang="en-GB" dirty="0"/>
              <a:t>Availability of data sources will vary – and thereby quality of data</a:t>
            </a:r>
          </a:p>
          <a:p>
            <a:pPr lvl="1"/>
            <a:r>
              <a:rPr lang="en-GB" dirty="0"/>
              <a:t>Used data sources are declared</a:t>
            </a:r>
          </a:p>
          <a:p>
            <a:pPr lvl="1"/>
            <a:r>
              <a:rPr lang="en-GB" dirty="0"/>
              <a:t>Estimates are made when no data is available</a:t>
            </a:r>
          </a:p>
          <a:p>
            <a:pPr lvl="1"/>
            <a:r>
              <a:rPr lang="en-GB" dirty="0"/>
              <a:t>Documentation for e.g. a National Stroke plan (KPI 1) is uploaded</a:t>
            </a:r>
          </a:p>
          <a:p>
            <a:endParaRPr lang="en-GB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F6F0054-C53D-C140-9B72-49994EE82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8BA25A4C-5247-0E4A-8D2C-A277B419F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237" y="1561307"/>
            <a:ext cx="5217800" cy="42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4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CB7253-601C-AB4B-AB39-62F76E5C9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is data presented?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B5EE074-63A5-9542-AA1C-D8B4E1DAB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554956"/>
            <a:ext cx="5761037" cy="4351338"/>
          </a:xfrm>
        </p:spPr>
        <p:txBody>
          <a:bodyPr/>
          <a:lstStyle/>
          <a:p>
            <a:r>
              <a:rPr lang="en-GB" dirty="0"/>
              <a:t>Main results including KPIs will be presented at SAP-E website and a paper report will also be issued</a:t>
            </a:r>
          </a:p>
          <a:p>
            <a:r>
              <a:rPr lang="en-GB" dirty="0"/>
              <a:t>Comparisons: column diagrams ordered by value and colouring of a map</a:t>
            </a:r>
          </a:p>
          <a:p>
            <a:r>
              <a:rPr lang="en-GB" dirty="0"/>
              <a:t>Data for countries will be found by clicking on a country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A988FC0D-8FFC-1B4B-AA08-FA59C88A1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  <p:pic>
        <p:nvPicPr>
          <p:cNvPr id="5" name="Pladsholder til indhold 5">
            <a:extLst>
              <a:ext uri="{FF2B5EF4-FFF2-40B4-BE49-F238E27FC236}">
                <a16:creationId xmlns:a16="http://schemas.microsoft.com/office/drawing/2014/main" id="{F054FCB9-0683-514C-8D43-F2BA7C350C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49" t="3536" r="11692" b="31003"/>
          <a:stretch/>
        </p:blipFill>
        <p:spPr>
          <a:xfrm>
            <a:off x="6867923" y="2965904"/>
            <a:ext cx="4861923" cy="3526971"/>
          </a:xfrm>
          <a:prstGeom prst="rect">
            <a:avLst/>
          </a:prstGeom>
        </p:spPr>
      </p:pic>
      <p:pic>
        <p:nvPicPr>
          <p:cNvPr id="1026" name="Picture 2" descr="Scottish Hyperacute stroke Activity Register and Evaluation SHARE">
            <a:extLst>
              <a:ext uri="{FF2B5EF4-FFF2-40B4-BE49-F238E27FC236}">
                <a16:creationId xmlns:a16="http://schemas.microsoft.com/office/drawing/2014/main" id="{642D7480-123A-AD45-ADD9-78C02D727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7" t="25307" r="30748" b="7315"/>
          <a:stretch/>
        </p:blipFill>
        <p:spPr bwMode="auto">
          <a:xfrm>
            <a:off x="6867923" y="705453"/>
            <a:ext cx="1957683" cy="193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37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79FB6-DE46-E849-A445-310E1540B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is data uploaded?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331875-8B22-4348-B67A-4A446111B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Annual upload</a:t>
            </a:r>
          </a:p>
          <a:p>
            <a:r>
              <a:rPr lang="en-GB" dirty="0"/>
              <a:t>Service Tracker Data</a:t>
            </a:r>
          </a:p>
          <a:p>
            <a:pPr lvl="1"/>
            <a:r>
              <a:rPr lang="en-GB" dirty="0"/>
              <a:t>Link provided for NC, activity is logged</a:t>
            </a:r>
          </a:p>
          <a:p>
            <a:pPr lvl="1"/>
            <a:r>
              <a:rPr lang="en-GB" dirty="0"/>
              <a:t>When data is available we estimate that uploading time will be 60 – 90 minutes. </a:t>
            </a:r>
          </a:p>
          <a:p>
            <a:pPr lvl="1"/>
            <a:endParaRPr lang="en-GB" dirty="0"/>
          </a:p>
          <a:p>
            <a:r>
              <a:rPr lang="en-GB" dirty="0"/>
              <a:t>Auditing and Benchmarking at country level: annual</a:t>
            </a:r>
          </a:p>
          <a:p>
            <a:pPr lvl="1"/>
            <a:r>
              <a:rPr lang="en-GB" dirty="0"/>
              <a:t>Data for last year to be reviewed</a:t>
            </a:r>
          </a:p>
          <a:p>
            <a:pPr lvl="1"/>
            <a:r>
              <a:rPr lang="en-GB" dirty="0"/>
              <a:t>Benchmarking at country level is set annually at a realistic level and revised annually</a:t>
            </a:r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A728AE4-B0BC-A243-B83D-8E32129AD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7827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A87988-5367-A246-809F-D88D9419D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Status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0EB2147-05A7-E74F-9D39-2E93F237E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System in beta-test – we’re grateful to Estonia (</a:t>
            </a:r>
            <a:r>
              <a:rPr lang="en-GB" dirty="0" err="1"/>
              <a:t>Janika</a:t>
            </a:r>
            <a:r>
              <a:rPr lang="en-GB" dirty="0"/>
              <a:t> </a:t>
            </a:r>
            <a:r>
              <a:rPr lang="en-GB" dirty="0" err="1"/>
              <a:t>Korv</a:t>
            </a:r>
            <a:r>
              <a:rPr lang="en-GB" dirty="0"/>
              <a:t>) and Greece (</a:t>
            </a:r>
            <a:r>
              <a:rPr lang="en-GB" dirty="0" err="1"/>
              <a:t>Giorgos</a:t>
            </a:r>
            <a:r>
              <a:rPr lang="en-GB" dirty="0"/>
              <a:t> </a:t>
            </a:r>
            <a:r>
              <a:rPr lang="en-GB" dirty="0" err="1"/>
              <a:t>Tsivgoulis</a:t>
            </a:r>
            <a:r>
              <a:rPr lang="en-GB" dirty="0"/>
              <a:t>) and their teams </a:t>
            </a:r>
            <a:r>
              <a:rPr lang="en-GB" dirty="0">
                <a:sym typeface="Wingdings" pitchFamily="2" charset="2"/>
              </a:rPr>
              <a:t></a:t>
            </a:r>
          </a:p>
          <a:p>
            <a:r>
              <a:rPr lang="en-GB" dirty="0">
                <a:sym typeface="Wingdings" pitchFamily="2" charset="2"/>
              </a:rPr>
              <a:t>First circulation for 2020 data: end 2021</a:t>
            </a:r>
          </a:p>
          <a:p>
            <a:r>
              <a:rPr lang="en-GB" dirty="0">
                <a:sym typeface="Wingdings" pitchFamily="2" charset="2"/>
              </a:rPr>
              <a:t>From 2022 data to uploaded after first quarter (last year’s data will usually be available at </a:t>
            </a:r>
            <a:r>
              <a:rPr lang="en-GB">
                <a:sym typeface="Wingdings" pitchFamily="2" charset="2"/>
              </a:rPr>
              <a:t>this time)</a:t>
            </a:r>
          </a:p>
          <a:p>
            <a:pPr marL="0" indent="0">
              <a:buNone/>
            </a:pPr>
            <a:endParaRPr lang="en-GB">
              <a:sym typeface="Wingdings" pitchFamily="2" charset="2"/>
            </a:endParaRPr>
          </a:p>
          <a:p>
            <a:endParaRPr lang="en-GB" dirty="0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A86508A-5F8B-4847-883D-D72028441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
SAP-E Webinar 19 10 2021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582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412</Words>
  <Application>Microsoft Macintosh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PowerPoint-præsentation</vt:lpstr>
      <vt:lpstr>Why is a Stroke Service Tracker needed?</vt:lpstr>
      <vt:lpstr>Does Stroke Service Tracking improve Stroke Care? Development i Denmark after implementation of a SST program</vt:lpstr>
      <vt:lpstr>SAP-E Prerequisites for an efficient and feasible model</vt:lpstr>
      <vt:lpstr>Data</vt:lpstr>
      <vt:lpstr>Data sources</vt:lpstr>
      <vt:lpstr>How is data presented?</vt:lpstr>
      <vt:lpstr>How is data uploaded?</vt:lpstr>
      <vt:lpstr>Status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Annina Giger</dc:creator>
  <cp:lastModifiedBy>Hanne Christensen</cp:lastModifiedBy>
  <cp:revision>26</cp:revision>
  <dcterms:created xsi:type="dcterms:W3CDTF">2019-11-28T10:15:31Z</dcterms:created>
  <dcterms:modified xsi:type="dcterms:W3CDTF">2021-10-18T16:42:21Z</dcterms:modified>
</cp:coreProperties>
</file>