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527" r:id="rId3"/>
    <p:sldId id="706" r:id="rId4"/>
    <p:sldId id="383" r:id="rId5"/>
    <p:sldId id="512" r:id="rId6"/>
    <p:sldId id="505" r:id="rId7"/>
    <p:sldId id="506" r:id="rId8"/>
    <p:sldId id="507" r:id="rId9"/>
    <p:sldId id="508" r:id="rId10"/>
    <p:sldId id="509" r:id="rId11"/>
    <p:sldId id="510" r:id="rId12"/>
    <p:sldId id="511" r:id="rId13"/>
    <p:sldId id="513" r:id="rId14"/>
    <p:sldId id="386" r:id="rId15"/>
    <p:sldId id="705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2163"/>
    <a:srgbClr val="182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9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92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5C623E-85BA-4AA7-8D42-2F17DDFB38B8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C5248-CE6A-479C-A545-7DB978221B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427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E0A50A-970E-F041-ADAD-154D976883C4}" type="slidenum">
              <a:rPr lang="it-IT"/>
              <a:pPr>
                <a:defRPr/>
              </a:pPr>
              <a:t>2</a:t>
            </a:fld>
            <a:endParaRPr lang="it-IT"/>
          </a:p>
        </p:txBody>
      </p:sp>
      <p:sp>
        <p:nvSpPr>
          <p:cNvPr id="165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46075" y="665163"/>
            <a:ext cx="6167438" cy="3470275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5891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914400" y="4344989"/>
            <a:ext cx="5029200" cy="3849687"/>
          </a:xfrm>
          <a:ln/>
        </p:spPr>
        <p:txBody>
          <a:bodyPr lIns="81171" tIns="39721" rIns="81171" bIns="39721"/>
          <a:lstStyle/>
          <a:p>
            <a:pPr defTabSz="758763">
              <a:defRPr/>
            </a:pPr>
            <a:endParaRPr lang="it-IT">
              <a:latin typeface="Times" charset="0"/>
              <a:cs typeface="+mn-cs"/>
            </a:endParaRPr>
          </a:p>
        </p:txBody>
      </p:sp>
      <p:sp>
        <p:nvSpPr>
          <p:cNvPr id="18436" name="Espace réservé du numéro de diapositive 3"/>
          <p:cNvSpPr txBox="1">
            <a:spLocks noGrp="1"/>
          </p:cNvSpPr>
          <p:nvPr/>
        </p:nvSpPr>
        <p:spPr bwMode="auto"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/>
          <a:lstStyle>
            <a:lvl1pPr defTabSz="995363" eaLnBrk="0" hangingPunct="0">
              <a:defRPr sz="32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95363" eaLnBrk="0" hangingPunct="0">
              <a:defRPr sz="3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95363" eaLnBrk="0" hangingPunct="0">
              <a:defRPr sz="3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95363" eaLnBrk="0" hangingPunct="0">
              <a:defRPr sz="3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95363" eaLnBrk="0" hangingPunct="0">
              <a:defRPr sz="3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95363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0"/>
              </a:spcBef>
            </a:pPr>
            <a:fld id="{884A9D1C-D0F4-2F4D-B105-CF737F54978D}" type="slidenum">
              <a:rPr lang="en-US" sz="2600">
                <a:latin typeface="Times" charset="0"/>
                <a:ea typeface="MS PGothic" charset="0"/>
                <a:cs typeface="MS PGothic" charset="0"/>
              </a:rPr>
              <a:pPr>
                <a:spcBef>
                  <a:spcPct val="0"/>
                </a:spcBef>
              </a:pPr>
              <a:t>2</a:t>
            </a:fld>
            <a:endParaRPr lang="en-US" sz="2600">
              <a:latin typeface="Times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706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E700B-2CAD-7743-ACFD-E61F1E0B148C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267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82953"/>
            <a:ext cx="9144000" cy="1517877"/>
          </a:xfrm>
        </p:spPr>
        <p:txBody>
          <a:bodyPr anchor="b">
            <a:normAutofit/>
          </a:bodyPr>
          <a:lstStyle>
            <a:lvl1pPr algn="ctr">
              <a:defRPr sz="4000" b="1" baseline="0">
                <a:solidFill>
                  <a:srgbClr val="08216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Meeting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974383"/>
            <a:ext cx="9144000" cy="588621"/>
          </a:xfrm>
        </p:spPr>
        <p:txBody>
          <a:bodyPr>
            <a:normAutofit/>
          </a:bodyPr>
          <a:lstStyle>
            <a:lvl1pPr marL="0" indent="0" algn="ctr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Date and time / Location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pic>
        <p:nvPicPr>
          <p:cNvPr id="9" name="Picture 5" descr="Logo_ESO_2_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153" y="4579638"/>
            <a:ext cx="130492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7342" y="4748479"/>
            <a:ext cx="2377646" cy="9510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200" y="4010331"/>
            <a:ext cx="2181600" cy="2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43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36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013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522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95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25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80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675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526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774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69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14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4963" y="365125"/>
            <a:ext cx="9821408" cy="746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963" y="155495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2FB3E-B85F-40B3-98D0-A9CA57A82EAF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7F38C-7F39-436B-A048-1F6915B2A27D}" type="slidenum">
              <a:rPr lang="en-GB" smtClean="0"/>
              <a:t>‹N›</a:t>
            </a:fld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334963" y="1290638"/>
            <a:ext cx="11533187" cy="36000"/>
          </a:xfrm>
          <a:prstGeom prst="rect">
            <a:avLst/>
          </a:prstGeom>
          <a:solidFill>
            <a:srgbClr val="C00000"/>
          </a:solidFill>
          <a:ln>
            <a:noFill/>
          </a:ln>
          <a:extLst/>
        </p:spPr>
        <p:txBody>
          <a:bodyPr wrap="none" anchor="ctr"/>
          <a:lstStyle>
            <a:lvl1pPr>
              <a:defRPr sz="2400" baseline="300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150" y="175251"/>
            <a:ext cx="936000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2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rgbClr val="08216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471" y="749148"/>
            <a:ext cx="9144000" cy="1173191"/>
          </a:xfrm>
        </p:spPr>
        <p:txBody>
          <a:bodyPr>
            <a:noAutofit/>
          </a:bodyPr>
          <a:lstStyle/>
          <a:p>
            <a:r>
              <a:rPr lang="en-GB" sz="4800" dirty="0">
                <a:latin typeface="+mn-lt"/>
              </a:rPr>
              <a:t>The SAP-E VISION</a:t>
            </a:r>
          </a:p>
          <a:p>
            <a:endParaRPr lang="en-GB" sz="4800" dirty="0">
              <a:latin typeface="+mn-lt"/>
            </a:endParaRPr>
          </a:p>
          <a:p>
            <a:r>
              <a:rPr lang="it-IT" b="0" dirty="0">
                <a:latin typeface="+mn-lt"/>
              </a:rPr>
              <a:t>Valeria Caso, MD, </a:t>
            </a:r>
            <a:r>
              <a:rPr lang="it-IT" b="0" dirty="0" err="1">
                <a:latin typeface="+mn-lt"/>
              </a:rPr>
              <a:t>PhD</a:t>
            </a:r>
            <a:r>
              <a:rPr lang="it-IT" b="0" dirty="0">
                <a:latin typeface="+mn-lt"/>
              </a:rPr>
              <a:t> </a:t>
            </a:r>
          </a:p>
          <a:p>
            <a:r>
              <a:rPr lang="it-IT" b="0" dirty="0" err="1">
                <a:latin typeface="+mn-lt"/>
              </a:rPr>
              <a:t>Stroke</a:t>
            </a:r>
            <a:r>
              <a:rPr lang="it-IT" b="0" dirty="0">
                <a:latin typeface="+mn-lt"/>
              </a:rPr>
              <a:t> Unit, Perugia</a:t>
            </a:r>
          </a:p>
          <a:p>
            <a:r>
              <a:rPr lang="it-IT" b="0" dirty="0">
                <a:latin typeface="+mn-lt"/>
              </a:rPr>
              <a:t>Italy </a:t>
            </a:r>
          </a:p>
          <a:p>
            <a:endParaRPr lang="en-GB" sz="4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4329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713647" y="2287013"/>
            <a:ext cx="1150494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2000" dirty="0">
                <a:solidFill>
                  <a:srgbClr val="002060"/>
                </a:solidFill>
              </a:rPr>
              <a:t>- guaranteeing that at least </a:t>
            </a:r>
            <a:r>
              <a:rPr lang="en-GB" sz="2000" b="1" dirty="0">
                <a:solidFill>
                  <a:srgbClr val="002060"/>
                </a:solidFill>
              </a:rPr>
              <a:t>90% of the population have access to early rehabilitation within the stroke unit </a:t>
            </a:r>
            <a:endParaRPr lang="sv-SE" sz="2000" b="1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providing </a:t>
            </a:r>
            <a:r>
              <a:rPr lang="en-GB" sz="2000" b="1" dirty="0">
                <a:solidFill>
                  <a:srgbClr val="002060"/>
                </a:solidFill>
              </a:rPr>
              <a:t>early supported discharge to at least 20% </a:t>
            </a:r>
            <a:r>
              <a:rPr lang="en-GB" sz="2000" dirty="0">
                <a:solidFill>
                  <a:srgbClr val="002060"/>
                </a:solidFill>
              </a:rPr>
              <a:t>of stroke survivors in all countries 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offering </a:t>
            </a:r>
            <a:r>
              <a:rPr lang="en-GB" sz="2000" b="1" dirty="0">
                <a:solidFill>
                  <a:srgbClr val="002060"/>
                </a:solidFill>
              </a:rPr>
              <a:t>physical fitness programmes </a:t>
            </a:r>
            <a:r>
              <a:rPr lang="en-GB" sz="2000" dirty="0">
                <a:solidFill>
                  <a:srgbClr val="002060"/>
                </a:solidFill>
              </a:rPr>
              <a:t>to all stroke survivors living in the community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providing a </a:t>
            </a:r>
            <a:r>
              <a:rPr lang="en-GB" sz="2000" b="1" dirty="0">
                <a:solidFill>
                  <a:srgbClr val="002060"/>
                </a:solidFill>
              </a:rPr>
              <a:t>documented plan </a:t>
            </a:r>
            <a:r>
              <a:rPr lang="en-GB" sz="2000" dirty="0">
                <a:solidFill>
                  <a:srgbClr val="002060"/>
                </a:solidFill>
              </a:rPr>
              <a:t>for community rehabilitation and self-management support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for all stroke patients with residual difficulties on discharge from hospital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ensuring that all stroke patients and carers have a </a:t>
            </a:r>
            <a:r>
              <a:rPr lang="en-GB" sz="2000" b="1" dirty="0">
                <a:solidFill>
                  <a:srgbClr val="002060"/>
                </a:solidFill>
              </a:rPr>
              <a:t>review of the rehabilitation and other </a:t>
            </a:r>
          </a:p>
          <a:p>
            <a:pPr lvl="0"/>
            <a:r>
              <a:rPr lang="en-GB" sz="2000" b="1" dirty="0">
                <a:solidFill>
                  <a:srgbClr val="002060"/>
                </a:solidFill>
              </a:rPr>
              <a:t>	needs at 3‒6 months after stroke and annually thereafter</a:t>
            </a:r>
            <a:r>
              <a:rPr lang="en-GB" sz="2000" dirty="0">
                <a:solidFill>
                  <a:srgbClr val="002060"/>
                </a:solidFill>
              </a:rPr>
              <a:t>. </a:t>
            </a:r>
            <a:endParaRPr lang="sv-SE" sz="2000" dirty="0">
              <a:solidFill>
                <a:srgbClr val="002060"/>
              </a:solidFill>
            </a:endParaRPr>
          </a:p>
          <a:p>
            <a:endParaRPr lang="sv-SE" sz="2000" dirty="0">
              <a:solidFill>
                <a:srgbClr val="00206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1011382" y="304800"/>
            <a:ext cx="3826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rgbClr val="941100"/>
                </a:solidFill>
              </a:rPr>
              <a:t>5. Rehabilitation </a:t>
            </a:r>
            <a:r>
              <a:rPr lang="sv-SE" sz="2800" b="1" dirty="0" err="1">
                <a:solidFill>
                  <a:srgbClr val="941100"/>
                </a:solidFill>
              </a:rPr>
              <a:t>targets</a:t>
            </a:r>
            <a:endParaRPr lang="sv-SE" sz="2800" b="1" dirty="0">
              <a:solidFill>
                <a:srgbClr val="941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374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136165" y="1708260"/>
            <a:ext cx="10132646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2000" dirty="0">
                <a:solidFill>
                  <a:srgbClr val="002060"/>
                </a:solidFill>
              </a:rPr>
              <a:t>- defining a </a:t>
            </a:r>
            <a:r>
              <a:rPr lang="en-GB" sz="2000" b="1" dirty="0">
                <a:solidFill>
                  <a:srgbClr val="002060"/>
                </a:solidFill>
              </a:rPr>
              <a:t>Common European Framework of Reference for Stroke Care Quality </a:t>
            </a:r>
            <a:r>
              <a:rPr lang="en-GB" sz="2000" dirty="0">
                <a:solidFill>
                  <a:srgbClr val="002060"/>
                </a:solidFill>
              </a:rPr>
              <a:t>that includes: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a) development or update of </a:t>
            </a:r>
            <a:r>
              <a:rPr lang="en-GB" sz="2000" b="1" dirty="0">
                <a:solidFill>
                  <a:srgbClr val="002060"/>
                </a:solidFill>
              </a:rPr>
              <a:t>European guidelines</a:t>
            </a:r>
            <a:r>
              <a:rPr lang="en-GB" sz="2000" dirty="0">
                <a:solidFill>
                  <a:srgbClr val="002060"/>
                </a:solidFill>
              </a:rPr>
              <a:t> for management of acute stroke care,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b) definition of a </a:t>
            </a:r>
            <a:r>
              <a:rPr lang="en-GB" sz="2000" b="1" dirty="0">
                <a:solidFill>
                  <a:srgbClr val="002060"/>
                </a:solidFill>
              </a:rPr>
              <a:t>common dataset </a:t>
            </a:r>
            <a:r>
              <a:rPr lang="en-GB" sz="2000" dirty="0">
                <a:solidFill>
                  <a:srgbClr val="002060"/>
                </a:solidFill>
              </a:rPr>
              <a:t>covering core measures of stroke care quality to enable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accurate international comparisons of care both in hospital and in the community (including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structure, process, outcome measures, and patient experience)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</a:t>
            </a:r>
            <a:r>
              <a:rPr lang="en-GB" sz="2000" b="1" dirty="0">
                <a:solidFill>
                  <a:srgbClr val="002060"/>
                </a:solidFill>
              </a:rPr>
              <a:t>assigning a named individual </a:t>
            </a:r>
            <a:r>
              <a:rPr lang="en-GB" sz="2000" dirty="0">
                <a:solidFill>
                  <a:srgbClr val="002060"/>
                </a:solidFill>
              </a:rPr>
              <a:t>who is </a:t>
            </a:r>
            <a:r>
              <a:rPr lang="en-GB" sz="2000" b="1" dirty="0">
                <a:solidFill>
                  <a:srgbClr val="002060"/>
                </a:solidFill>
              </a:rPr>
              <a:t>responsible</a:t>
            </a:r>
            <a:r>
              <a:rPr lang="en-GB" sz="2000" dirty="0">
                <a:solidFill>
                  <a:srgbClr val="002060"/>
                </a:solidFill>
              </a:rPr>
              <a:t> for stroke quality improvement in each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country or region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establishing national and regional level systems for </a:t>
            </a:r>
            <a:r>
              <a:rPr lang="en-GB" sz="2000" b="1" dirty="0">
                <a:solidFill>
                  <a:srgbClr val="002060"/>
                </a:solidFill>
              </a:rPr>
              <a:t>assessing and accrediting stroke </a:t>
            </a:r>
          </a:p>
          <a:p>
            <a:pPr lvl="0"/>
            <a:r>
              <a:rPr lang="en-GB" sz="2000" b="1" dirty="0">
                <a:solidFill>
                  <a:srgbClr val="002060"/>
                </a:solidFill>
              </a:rPr>
              <a:t>clinical services</a:t>
            </a:r>
            <a:r>
              <a:rPr lang="en-GB" sz="2000" dirty="0">
                <a:solidFill>
                  <a:srgbClr val="002060"/>
                </a:solidFill>
              </a:rPr>
              <a:t>, providing peer support for quality improvement, and making audit data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routinely available to the general public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collecting </a:t>
            </a:r>
            <a:r>
              <a:rPr lang="en-GB" sz="2000" b="1" dirty="0">
                <a:solidFill>
                  <a:srgbClr val="002060"/>
                </a:solidFill>
              </a:rPr>
              <a:t>patient-reported outcomes and longer-term outcomes </a:t>
            </a:r>
            <a:r>
              <a:rPr lang="en-GB" sz="2000" dirty="0">
                <a:solidFill>
                  <a:srgbClr val="002060"/>
                </a:solidFill>
              </a:rPr>
              <a:t>(e.g. 6 months and 1 year),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covering both hospital and community care.</a:t>
            </a:r>
            <a:endParaRPr lang="sv-SE" sz="2000" dirty="0">
              <a:solidFill>
                <a:srgbClr val="002060"/>
              </a:solidFill>
            </a:endParaRPr>
          </a:p>
          <a:p>
            <a:endParaRPr lang="sv-SE" sz="2000" dirty="0">
              <a:solidFill>
                <a:srgbClr val="00206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1049080" y="754153"/>
            <a:ext cx="87130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>
                <a:solidFill>
                  <a:srgbClr val="941100"/>
                </a:solidFill>
              </a:rPr>
              <a:t>6. </a:t>
            </a:r>
            <a:r>
              <a:rPr lang="sv-SE" sz="2800" b="1" dirty="0" err="1">
                <a:solidFill>
                  <a:srgbClr val="941100"/>
                </a:solidFill>
              </a:rPr>
              <a:t>Evaluation</a:t>
            </a:r>
            <a:r>
              <a:rPr lang="sv-SE" sz="2800" b="1" dirty="0">
                <a:solidFill>
                  <a:srgbClr val="941100"/>
                </a:solidFill>
              </a:rPr>
              <a:t> </a:t>
            </a:r>
            <a:r>
              <a:rPr lang="sv-SE" sz="2800" b="1" dirty="0" err="1">
                <a:solidFill>
                  <a:srgbClr val="941100"/>
                </a:solidFill>
              </a:rPr>
              <a:t>of</a:t>
            </a:r>
            <a:r>
              <a:rPr lang="sv-SE" sz="2800" b="1" dirty="0">
                <a:solidFill>
                  <a:srgbClr val="941100"/>
                </a:solidFill>
              </a:rPr>
              <a:t> </a:t>
            </a:r>
            <a:r>
              <a:rPr lang="sv-SE" sz="2800" b="1" dirty="0" err="1">
                <a:solidFill>
                  <a:srgbClr val="941100"/>
                </a:solidFill>
              </a:rPr>
              <a:t>outcomes</a:t>
            </a:r>
            <a:r>
              <a:rPr lang="sv-SE" sz="2800" b="1" dirty="0">
                <a:solidFill>
                  <a:srgbClr val="941100"/>
                </a:solidFill>
              </a:rPr>
              <a:t> &amp; </a:t>
            </a:r>
            <a:r>
              <a:rPr lang="sv-SE" sz="2800" b="1" dirty="0" err="1">
                <a:solidFill>
                  <a:srgbClr val="941100"/>
                </a:solidFill>
              </a:rPr>
              <a:t>quality</a:t>
            </a:r>
            <a:r>
              <a:rPr lang="sv-SE" sz="2800" b="1" dirty="0">
                <a:solidFill>
                  <a:srgbClr val="941100"/>
                </a:solidFill>
              </a:rPr>
              <a:t> </a:t>
            </a:r>
            <a:r>
              <a:rPr lang="sv-SE" sz="2800" b="1" dirty="0" err="1">
                <a:solidFill>
                  <a:srgbClr val="941100"/>
                </a:solidFill>
              </a:rPr>
              <a:t>improvement</a:t>
            </a:r>
            <a:r>
              <a:rPr lang="sv-SE" sz="2800" b="1" dirty="0">
                <a:solidFill>
                  <a:srgbClr val="941100"/>
                </a:solidFill>
              </a:rPr>
              <a:t> </a:t>
            </a:r>
            <a:r>
              <a:rPr lang="sv-SE" sz="2800" b="1" dirty="0" err="1">
                <a:solidFill>
                  <a:srgbClr val="941100"/>
                </a:solidFill>
              </a:rPr>
              <a:t>targets</a:t>
            </a:r>
            <a:endParaRPr lang="sv-SE" sz="2800" dirty="0">
              <a:solidFill>
                <a:srgbClr val="941100"/>
              </a:solidFill>
            </a:endParaRPr>
          </a:p>
          <a:p>
            <a:endParaRPr lang="sv-SE" sz="2800" dirty="0">
              <a:solidFill>
                <a:srgbClr val="941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167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780480" y="1587235"/>
            <a:ext cx="11146641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2000" dirty="0">
                <a:solidFill>
                  <a:srgbClr val="002060"/>
                </a:solidFill>
              </a:rPr>
              <a:t>- </a:t>
            </a:r>
            <a:r>
              <a:rPr lang="en-GB" sz="2000" b="1" dirty="0">
                <a:solidFill>
                  <a:srgbClr val="002060"/>
                </a:solidFill>
              </a:rPr>
              <a:t>appointing government level individuals or teams responsible for championing life </a:t>
            </a:r>
          </a:p>
          <a:p>
            <a:pPr lvl="0"/>
            <a:r>
              <a:rPr lang="en-GB" sz="2000" b="1" dirty="0">
                <a:solidFill>
                  <a:srgbClr val="002060"/>
                </a:solidFill>
              </a:rPr>
              <a:t>	after stroke </a:t>
            </a:r>
            <a:r>
              <a:rPr lang="en-GB" sz="2000" dirty="0">
                <a:solidFill>
                  <a:srgbClr val="002060"/>
                </a:solidFill>
              </a:rPr>
              <a:t>and ensuring that national stroke plans address survivors’ and their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families’ long-term unmet needs. </a:t>
            </a:r>
            <a:r>
              <a:rPr lang="en-GB" sz="2000" b="1" dirty="0">
                <a:solidFill>
                  <a:srgbClr val="002060"/>
                </a:solidFill>
              </a:rPr>
              <a:t>Minimum standards </a:t>
            </a:r>
            <a:r>
              <a:rPr lang="en-GB" sz="2000" dirty="0">
                <a:solidFill>
                  <a:srgbClr val="002060"/>
                </a:solidFill>
              </a:rPr>
              <a:t>set for what every stroke survivor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should receive regardless of where they live.  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formalizing the </a:t>
            </a:r>
            <a:r>
              <a:rPr lang="en-GB" sz="2000" b="1" dirty="0">
                <a:solidFill>
                  <a:srgbClr val="002060"/>
                </a:solidFill>
              </a:rPr>
              <a:t>involvement of stroke survivors and carers</a:t>
            </a:r>
            <a:r>
              <a:rPr lang="en-GB" sz="2000" dirty="0">
                <a:solidFill>
                  <a:srgbClr val="002060"/>
                </a:solidFill>
              </a:rPr>
              <a:t>, and their associations, in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identifying issues and solutions to enable the development of best patient and support practices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</a:t>
            </a:r>
            <a:r>
              <a:rPr lang="en-GB" sz="2000" b="1" dirty="0">
                <a:solidFill>
                  <a:srgbClr val="002060"/>
                </a:solidFill>
              </a:rPr>
              <a:t>establishing, through national stroke care plans, the support </a:t>
            </a:r>
            <a:r>
              <a:rPr lang="en-GB" sz="2000" dirty="0">
                <a:solidFill>
                  <a:srgbClr val="002060"/>
                </a:solidFill>
              </a:rPr>
              <a:t>that will be provided to stroke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survivors, regardless of their place of residence and socioeconomic status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supporting </a:t>
            </a:r>
            <a:r>
              <a:rPr lang="en-GB" sz="2000" b="1" dirty="0">
                <a:solidFill>
                  <a:srgbClr val="002060"/>
                </a:solidFill>
              </a:rPr>
              <a:t>self-management and peer support for stroke survivors and their families</a:t>
            </a:r>
            <a:r>
              <a:rPr lang="en-GB" sz="2000" dirty="0">
                <a:solidFill>
                  <a:srgbClr val="002060"/>
                </a:solidFill>
              </a:rPr>
              <a:t>, by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backing stroke support organizations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supporting the implementation of </a:t>
            </a:r>
            <a:r>
              <a:rPr lang="en-GB" sz="2000" b="1" dirty="0">
                <a:solidFill>
                  <a:srgbClr val="002060"/>
                </a:solidFill>
              </a:rPr>
              <a:t>digitally-based stroke self-help information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and assistance systems. </a:t>
            </a:r>
            <a:endParaRPr lang="sv-SE" sz="2000" dirty="0">
              <a:solidFill>
                <a:srgbClr val="00206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867566" y="726558"/>
            <a:ext cx="4156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>
                <a:solidFill>
                  <a:srgbClr val="941100"/>
                </a:solidFill>
              </a:rPr>
              <a:t>7. Life </a:t>
            </a:r>
            <a:r>
              <a:rPr lang="sv-SE" sz="2800" b="1" dirty="0" err="1">
                <a:solidFill>
                  <a:srgbClr val="941100"/>
                </a:solidFill>
              </a:rPr>
              <a:t>After</a:t>
            </a:r>
            <a:r>
              <a:rPr lang="sv-SE" sz="2800" b="1" dirty="0">
                <a:solidFill>
                  <a:srgbClr val="941100"/>
                </a:solidFill>
              </a:rPr>
              <a:t> Stroke </a:t>
            </a:r>
            <a:r>
              <a:rPr lang="sv-SE" sz="2800" b="1" dirty="0" err="1">
                <a:solidFill>
                  <a:srgbClr val="941100"/>
                </a:solidFill>
              </a:rPr>
              <a:t>targets</a:t>
            </a:r>
            <a:r>
              <a:rPr lang="sv-SE" sz="2800" b="1" dirty="0">
                <a:solidFill>
                  <a:srgbClr val="9411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2421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1163782" y="342901"/>
            <a:ext cx="87123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941100"/>
                </a:solidFill>
              </a:rPr>
              <a:t>Prioritized research areas for translational stroke research</a:t>
            </a:r>
            <a:endParaRPr lang="sv-SE" sz="2800" dirty="0">
              <a:solidFill>
                <a:srgbClr val="941100"/>
              </a:solidFill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1153580" y="2609787"/>
            <a:ext cx="8777339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- achieving an </a:t>
            </a:r>
            <a:r>
              <a:rPr lang="en-GB" sz="2000" b="1" dirty="0">
                <a:solidFill>
                  <a:srgbClr val="002060"/>
                </a:solidFill>
              </a:rPr>
              <a:t>organizational framework </a:t>
            </a:r>
            <a:r>
              <a:rPr lang="en-GB" sz="2000" dirty="0">
                <a:solidFill>
                  <a:srgbClr val="002060"/>
                </a:solidFill>
              </a:rPr>
              <a:t>by implementing confirmatory preclinical </a:t>
            </a:r>
          </a:p>
          <a:p>
            <a:r>
              <a:rPr lang="en-GB" sz="2000" dirty="0">
                <a:solidFill>
                  <a:srgbClr val="002060"/>
                </a:solidFill>
              </a:rPr>
              <a:t>research through ‘team science’ and by providing novel instruments for </a:t>
            </a:r>
          </a:p>
          <a:p>
            <a:r>
              <a:rPr lang="en-GB" sz="2000" dirty="0">
                <a:solidFill>
                  <a:srgbClr val="002060"/>
                </a:solidFill>
              </a:rPr>
              <a:t>advanced experimental designs to increase validity </a:t>
            </a:r>
            <a:endParaRPr lang="sv-SE" sz="2000" dirty="0">
              <a:solidFill>
                <a:srgbClr val="002060"/>
              </a:solidFill>
            </a:endParaRPr>
          </a:p>
          <a:p>
            <a:pPr lvl="3"/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>
                <a:solidFill>
                  <a:srgbClr val="002060"/>
                </a:solidFill>
              </a:rPr>
              <a:t>- establishing and implement </a:t>
            </a:r>
            <a:r>
              <a:rPr lang="en-GB" sz="2000" b="1" dirty="0">
                <a:solidFill>
                  <a:srgbClr val="002060"/>
                </a:solidFill>
              </a:rPr>
              <a:t>guidelines for preclinical trials </a:t>
            </a:r>
            <a:r>
              <a:rPr lang="en-GB" sz="2000" dirty="0">
                <a:solidFill>
                  <a:srgbClr val="002060"/>
                </a:solidFill>
              </a:rPr>
              <a:t>of new treatments </a:t>
            </a:r>
          </a:p>
          <a:p>
            <a:r>
              <a:rPr lang="en-GB" sz="2000" dirty="0">
                <a:solidFill>
                  <a:srgbClr val="002060"/>
                </a:solidFill>
              </a:rPr>
              <a:t>to maximize the success of clinical translation</a:t>
            </a:r>
            <a:endParaRPr lang="sv-SE" sz="2000" dirty="0">
              <a:solidFill>
                <a:srgbClr val="002060"/>
              </a:solidFill>
            </a:endParaRPr>
          </a:p>
          <a:p>
            <a:pPr lvl="3"/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>
                <a:solidFill>
                  <a:srgbClr val="002060"/>
                </a:solidFill>
              </a:rPr>
              <a:t>- focusing experimental stroke research on </a:t>
            </a:r>
            <a:r>
              <a:rPr lang="en-GB" sz="2000" b="1" dirty="0">
                <a:solidFill>
                  <a:srgbClr val="002060"/>
                </a:solidFill>
              </a:rPr>
              <a:t>identification of new treatable targets </a:t>
            </a:r>
          </a:p>
          <a:p>
            <a:r>
              <a:rPr lang="en-GB" sz="2000" dirty="0">
                <a:solidFill>
                  <a:srgbClr val="002060"/>
                </a:solidFill>
              </a:rPr>
              <a:t>with high translational potential that lead to successful clinical trials by 2030.</a:t>
            </a:r>
            <a:endParaRPr lang="sv-SE" sz="2000" dirty="0">
              <a:solidFill>
                <a:srgbClr val="002060"/>
              </a:solidFill>
            </a:endParaRPr>
          </a:p>
          <a:p>
            <a:endParaRPr lang="sv-SE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39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ak 7"/>
          <p:cNvCxnSpPr/>
          <p:nvPr/>
        </p:nvCxnSpPr>
        <p:spPr>
          <a:xfrm flipV="1">
            <a:off x="975361" y="4135557"/>
            <a:ext cx="7480662" cy="43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ruta 10"/>
          <p:cNvSpPr txBox="1"/>
          <p:nvPr/>
        </p:nvSpPr>
        <p:spPr>
          <a:xfrm>
            <a:off x="966651" y="435327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2018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7885611" y="434099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2030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4567645" y="434099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2024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4373017" y="3099217"/>
            <a:ext cx="1081643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Mid-term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ruta 14"/>
          <p:cNvSpPr txBox="1"/>
          <p:nvPr/>
        </p:nvSpPr>
        <p:spPr>
          <a:xfrm>
            <a:off x="2778034" y="3097796"/>
            <a:ext cx="1079976" cy="9233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v-S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targets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R&amp;D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2908662" y="435327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6183284" y="432728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2027</a:t>
            </a:r>
          </a:p>
        </p:txBody>
      </p:sp>
      <p:sp>
        <p:nvSpPr>
          <p:cNvPr id="21" name="textruta 20"/>
          <p:cNvSpPr txBox="1"/>
          <p:nvPr/>
        </p:nvSpPr>
        <p:spPr>
          <a:xfrm>
            <a:off x="5969667" y="3078540"/>
            <a:ext cx="1079976" cy="92333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v-S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targets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R&amp;D</a:t>
            </a:r>
          </a:p>
        </p:txBody>
      </p:sp>
      <p:sp>
        <p:nvSpPr>
          <p:cNvPr id="22" name="textruta 21"/>
          <p:cNvSpPr txBox="1"/>
          <p:nvPr/>
        </p:nvSpPr>
        <p:spPr>
          <a:xfrm>
            <a:off x="7855794" y="3122199"/>
            <a:ext cx="1642244" cy="64633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Final </a:t>
            </a:r>
            <a:r>
              <a:rPr kumimoji="0" lang="sv-S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(SDG final </a:t>
            </a:r>
            <a:r>
              <a:rPr kumimoji="0" lang="sv-S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year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540328" y="290945"/>
            <a:ext cx="10591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Implementing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Stroke Action Plan: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proposed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</a:t>
            </a: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v-S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lines</a:t>
            </a: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406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itle 1">
            <a:extLst>
              <a:ext uri="{FF2B5EF4-FFF2-40B4-BE49-F238E27FC236}">
                <a16:creationId xmlns:a16="http://schemas.microsoft.com/office/drawing/2014/main" id="{6CF18755-A69B-4741-908E-60C39A081C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4484" y="5983878"/>
            <a:ext cx="8772675" cy="647700"/>
          </a:xfrm>
        </p:spPr>
        <p:txBody>
          <a:bodyPr>
            <a:noAutofit/>
          </a:bodyPr>
          <a:lstStyle/>
          <a:p>
            <a:pPr algn="ctr"/>
            <a:r>
              <a:rPr lang="en-GB" altLang="de-DE" sz="28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Avenir Book" charset="0"/>
                <a:cs typeface="Avenir Book" charset="0"/>
              </a:rPr>
              <a:t>ESO Associated National Stroke Societies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0E207-0533-EC46-B804-380EA6F5DFF7}"/>
              </a:ext>
            </a:extLst>
          </p:cNvPr>
          <p:cNvSpPr txBox="1"/>
          <p:nvPr/>
        </p:nvSpPr>
        <p:spPr>
          <a:xfrm>
            <a:off x="142439" y="1097570"/>
            <a:ext cx="19030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>
                <a:ea typeface="Avenir Book" charset="0"/>
                <a:cs typeface="Avenir Book" charset="0"/>
              </a:rPr>
              <a:t>Swiss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Society</a:t>
            </a:r>
            <a:br>
              <a:rPr lang="de-CH" sz="1200" b="1" dirty="0">
                <a:ea typeface="Avenir Book" charset="0"/>
                <a:cs typeface="Avenir Book" charset="0"/>
              </a:rPr>
            </a:br>
            <a:r>
              <a:rPr lang="de-CH" sz="1200" b="1" dirty="0">
                <a:ea typeface="Avenir Book" charset="0"/>
                <a:cs typeface="Avenir Book" charset="0"/>
              </a:rPr>
              <a:t>Swiss Heart </a:t>
            </a:r>
            <a:r>
              <a:rPr lang="de-CH" sz="1200" b="1" dirty="0" err="1">
                <a:ea typeface="Avenir Book" charset="0"/>
                <a:cs typeface="Avenir Book" charset="0"/>
              </a:rPr>
              <a:t>Foundation</a:t>
            </a:r>
            <a:br>
              <a:rPr lang="de-CH" sz="1200" b="1" dirty="0">
                <a:ea typeface="Avenir Book" charset="0"/>
                <a:cs typeface="Avenir Book" charset="0"/>
              </a:rPr>
            </a:br>
            <a:r>
              <a:rPr lang="de-CH" sz="1200" b="1" dirty="0">
                <a:ea typeface="Avenir Book" charset="0"/>
                <a:cs typeface="Avenir Book" charset="0"/>
              </a:rPr>
              <a:t>Fragile Suisse</a:t>
            </a:r>
          </a:p>
        </p:txBody>
      </p:sp>
      <p:pic>
        <p:nvPicPr>
          <p:cNvPr id="139268" name="Picture 7">
            <a:extLst>
              <a:ext uri="{FF2B5EF4-FFF2-40B4-BE49-F238E27FC236}">
                <a16:creationId xmlns:a16="http://schemas.microsoft.com/office/drawing/2014/main" id="{5295DA83-1A67-FE4B-8D3F-3BD7EE3E4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536976"/>
            <a:ext cx="782170" cy="5202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66EBD7-D786-094B-8E12-6C4EE5C4B650}"/>
              </a:ext>
            </a:extLst>
          </p:cNvPr>
          <p:cNvSpPr txBox="1"/>
          <p:nvPr/>
        </p:nvSpPr>
        <p:spPr>
          <a:xfrm>
            <a:off x="2220961" y="1120743"/>
            <a:ext cx="1287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>
                <a:ea typeface="Avenir Book" charset="0"/>
                <a:cs typeface="Avenir Book" charset="0"/>
              </a:rPr>
              <a:t>Österreichische Schlaganfall Gesellschaft</a:t>
            </a:r>
          </a:p>
        </p:txBody>
      </p:sp>
      <p:pic>
        <p:nvPicPr>
          <p:cNvPr id="139270" name="Picture 8">
            <a:extLst>
              <a:ext uri="{FF2B5EF4-FFF2-40B4-BE49-F238E27FC236}">
                <a16:creationId xmlns:a16="http://schemas.microsoft.com/office/drawing/2014/main" id="{47270DF6-820C-EC44-BCF8-749F8CF77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74" y="1970564"/>
            <a:ext cx="720725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172A9AF-65BA-4C4B-B0E0-6B7FAEE877A7}"/>
              </a:ext>
            </a:extLst>
          </p:cNvPr>
          <p:cNvSpPr txBox="1"/>
          <p:nvPr/>
        </p:nvSpPr>
        <p:spPr>
          <a:xfrm>
            <a:off x="514081" y="2441694"/>
            <a:ext cx="1243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Belgian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Council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A99789-FC43-E74C-B9D7-CAB3F58B9949}"/>
              </a:ext>
            </a:extLst>
          </p:cNvPr>
          <p:cNvSpPr txBox="1"/>
          <p:nvPr/>
        </p:nvSpPr>
        <p:spPr>
          <a:xfrm>
            <a:off x="6973" y="4952741"/>
            <a:ext cx="217963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Croatian</a:t>
            </a:r>
            <a:r>
              <a:rPr lang="de-CH" sz="1200" b="1" dirty="0">
                <a:ea typeface="Avenir Book" charset="0"/>
                <a:cs typeface="Avenir Book" charset="0"/>
              </a:rPr>
              <a:t> Society </a:t>
            </a:r>
            <a:r>
              <a:rPr lang="de-CH" sz="1200" b="1" dirty="0" err="1">
                <a:ea typeface="Avenir Book" charset="0"/>
                <a:cs typeface="Avenir Book" charset="0"/>
              </a:rPr>
              <a:t>for</a:t>
            </a:r>
            <a:r>
              <a:rPr lang="de-CH" sz="1200" b="1" dirty="0">
                <a:ea typeface="Avenir Book" charset="0"/>
                <a:cs typeface="Avenir Book" charset="0"/>
              </a:rPr>
              <a:t> Neuro-</a:t>
            </a:r>
          </a:p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vascular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Disorders</a:t>
            </a:r>
            <a:endParaRPr lang="de-CH" sz="1200" b="1" dirty="0">
              <a:ea typeface="Avenir Book" charset="0"/>
              <a:cs typeface="Avenir Book" charset="0"/>
            </a:endParaRPr>
          </a:p>
          <a:p>
            <a:pPr algn="ctr">
              <a:defRPr/>
            </a:pP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Croatian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Society</a:t>
            </a:r>
          </a:p>
        </p:txBody>
      </p:sp>
      <p:pic>
        <p:nvPicPr>
          <p:cNvPr id="139273" name="Picture 11">
            <a:extLst>
              <a:ext uri="{FF2B5EF4-FFF2-40B4-BE49-F238E27FC236}">
                <a16:creationId xmlns:a16="http://schemas.microsoft.com/office/drawing/2014/main" id="{FE1F8D75-4094-3C44-94BB-B2BA79245B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80" y="4430474"/>
            <a:ext cx="720725" cy="4556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4" name="Picture 13">
            <a:extLst>
              <a:ext uri="{FF2B5EF4-FFF2-40B4-BE49-F238E27FC236}">
                <a16:creationId xmlns:a16="http://schemas.microsoft.com/office/drawing/2014/main" id="{B3D553C8-8562-1344-A417-4A336EA79B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1963884"/>
            <a:ext cx="720725" cy="431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9DC30EA-3AFD-3F49-80D3-CB6657B326FF}"/>
              </a:ext>
            </a:extLst>
          </p:cNvPr>
          <p:cNvSpPr txBox="1"/>
          <p:nvPr/>
        </p:nvSpPr>
        <p:spPr>
          <a:xfrm>
            <a:off x="2220961" y="2475396"/>
            <a:ext cx="1242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>
                <a:ea typeface="Avenir Book" charset="0"/>
                <a:cs typeface="Avenir Book" charset="0"/>
              </a:rPr>
              <a:t>Czech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Society</a:t>
            </a:r>
          </a:p>
        </p:txBody>
      </p:sp>
      <p:pic>
        <p:nvPicPr>
          <p:cNvPr id="139276" name="Picture 15">
            <a:extLst>
              <a:ext uri="{FF2B5EF4-FFF2-40B4-BE49-F238E27FC236}">
                <a16:creationId xmlns:a16="http://schemas.microsoft.com/office/drawing/2014/main" id="{FCC467D2-6EF4-5D48-B849-F9890605AF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273" y="3106719"/>
            <a:ext cx="720725" cy="427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18AC08-240B-554C-9D60-CBC871410F52}"/>
              </a:ext>
            </a:extLst>
          </p:cNvPr>
          <p:cNvSpPr txBox="1"/>
          <p:nvPr/>
        </p:nvSpPr>
        <p:spPr>
          <a:xfrm>
            <a:off x="2282085" y="3670901"/>
            <a:ext cx="11758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Danish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Society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B208CE-4222-EE4A-98D8-62B8C1D5A188}"/>
              </a:ext>
            </a:extLst>
          </p:cNvPr>
          <p:cNvSpPr txBox="1"/>
          <p:nvPr/>
        </p:nvSpPr>
        <p:spPr>
          <a:xfrm>
            <a:off x="2160587" y="4960719"/>
            <a:ext cx="1390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Turkish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Cerebrovascular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Diseases</a:t>
            </a:r>
            <a:r>
              <a:rPr lang="de-CH" sz="1200" b="1" dirty="0">
                <a:ea typeface="Avenir Book" charset="0"/>
                <a:cs typeface="Avenir Book" charset="0"/>
              </a:rPr>
              <a:t> Society</a:t>
            </a:r>
          </a:p>
        </p:txBody>
      </p:sp>
      <p:pic>
        <p:nvPicPr>
          <p:cNvPr id="139280" name="Picture 18">
            <a:extLst>
              <a:ext uri="{FF2B5EF4-FFF2-40B4-BE49-F238E27FC236}">
                <a16:creationId xmlns:a16="http://schemas.microsoft.com/office/drawing/2014/main" id="{D30A95C9-6A4B-114E-A938-9ADB22EFFA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1" y="4401582"/>
            <a:ext cx="801911" cy="48927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32F838B-81F2-9746-948E-20FE93C7BE0C}"/>
              </a:ext>
            </a:extLst>
          </p:cNvPr>
          <p:cNvSpPr txBox="1"/>
          <p:nvPr/>
        </p:nvSpPr>
        <p:spPr>
          <a:xfrm>
            <a:off x="3583614" y="4960719"/>
            <a:ext cx="1940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Finnish</a:t>
            </a:r>
            <a:r>
              <a:rPr lang="de-CH" sz="1200" b="1" dirty="0">
                <a:ea typeface="Avenir Book" charset="0"/>
                <a:cs typeface="Avenir Book" charset="0"/>
              </a:rPr>
              <a:t> Brain </a:t>
            </a:r>
            <a:r>
              <a:rPr lang="de-CH" sz="1200" b="1" dirty="0" err="1">
                <a:ea typeface="Avenir Book" charset="0"/>
                <a:cs typeface="Avenir Book" charset="0"/>
              </a:rPr>
              <a:t>Association</a:t>
            </a:r>
            <a:br>
              <a:rPr lang="de-CH" sz="1200" b="1" dirty="0">
                <a:ea typeface="Avenir Book" charset="0"/>
                <a:cs typeface="Avenir Book" charset="0"/>
              </a:rPr>
            </a:b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Finnish</a:t>
            </a:r>
            <a:r>
              <a:rPr lang="de-CH" sz="1200" b="1" dirty="0">
                <a:ea typeface="Avenir Book" charset="0"/>
                <a:cs typeface="Avenir Book" charset="0"/>
              </a:rPr>
              <a:t> Neurological Society</a:t>
            </a:r>
          </a:p>
        </p:txBody>
      </p:sp>
      <p:pic>
        <p:nvPicPr>
          <p:cNvPr id="139282" name="Picture 20">
            <a:extLst>
              <a:ext uri="{FF2B5EF4-FFF2-40B4-BE49-F238E27FC236}">
                <a16:creationId xmlns:a16="http://schemas.microsoft.com/office/drawing/2014/main" id="{38FE01C0-B080-6446-AE45-2B1351D7D4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589" y="536117"/>
            <a:ext cx="783461" cy="52115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6834ECB-525B-0341-95E1-616156F5CE18}"/>
              </a:ext>
            </a:extLst>
          </p:cNvPr>
          <p:cNvSpPr txBox="1"/>
          <p:nvPr/>
        </p:nvSpPr>
        <p:spPr>
          <a:xfrm>
            <a:off x="3683891" y="1187092"/>
            <a:ext cx="18628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Société</a:t>
            </a:r>
            <a:r>
              <a:rPr lang="de-CH" sz="1200" b="1" dirty="0">
                <a:ea typeface="Avenir Book" charset="0"/>
                <a:cs typeface="Avenir Book" charset="0"/>
              </a:rPr>
              <a:t> Française Neuro-</a:t>
            </a:r>
            <a:r>
              <a:rPr lang="de-CH" sz="1200" b="1" dirty="0" err="1">
                <a:ea typeface="Avenir Book" charset="0"/>
                <a:cs typeface="Avenir Book" charset="0"/>
              </a:rPr>
              <a:t>Casculaire</a:t>
            </a:r>
            <a:r>
              <a:rPr lang="de-CH" sz="1200" b="1" dirty="0">
                <a:ea typeface="Avenir Book" charset="0"/>
                <a:cs typeface="Avenir Book" charset="0"/>
              </a:rPr>
              <a:t> (SFNV</a:t>
            </a:r>
            <a:r>
              <a:rPr lang="de-CH" sz="1200" b="1" dirty="0">
                <a:latin typeface="Avenir Book" charset="0"/>
                <a:ea typeface="Avenir Book" charset="0"/>
                <a:cs typeface="Avenir Book" charset="0"/>
              </a:rPr>
              <a:t>)</a:t>
            </a:r>
          </a:p>
        </p:txBody>
      </p:sp>
      <p:pic>
        <p:nvPicPr>
          <p:cNvPr id="139284" name="Picture 22">
            <a:extLst>
              <a:ext uri="{FF2B5EF4-FFF2-40B4-BE49-F238E27FC236}">
                <a16:creationId xmlns:a16="http://schemas.microsoft.com/office/drawing/2014/main" id="{1CBA6B5B-B3E8-3240-BBF6-8D0CCEB666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388" y="521193"/>
            <a:ext cx="842490" cy="5047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C9C00EB-A17A-E944-B9A7-879AA1CDD23C}"/>
              </a:ext>
            </a:extLst>
          </p:cNvPr>
          <p:cNvSpPr txBox="1"/>
          <p:nvPr/>
        </p:nvSpPr>
        <p:spPr>
          <a:xfrm>
            <a:off x="5534696" y="1129942"/>
            <a:ext cx="1807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>
                <a:ea typeface="Avenir Book" charset="0"/>
                <a:cs typeface="Avenir Book" charset="0"/>
              </a:rPr>
              <a:t>Deutsche Schlaganfallgesellschaft (DSG)</a:t>
            </a:r>
          </a:p>
        </p:txBody>
      </p:sp>
      <p:pic>
        <p:nvPicPr>
          <p:cNvPr id="139286" name="Picture 24">
            <a:extLst>
              <a:ext uri="{FF2B5EF4-FFF2-40B4-BE49-F238E27FC236}">
                <a16:creationId xmlns:a16="http://schemas.microsoft.com/office/drawing/2014/main" id="{760EC8B6-1827-344F-98B8-EDE012F24F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182" y="4358358"/>
            <a:ext cx="753740" cy="413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DC62E19-7DEB-BD49-A6F5-534EBF729B94}"/>
              </a:ext>
            </a:extLst>
          </p:cNvPr>
          <p:cNvSpPr txBox="1"/>
          <p:nvPr/>
        </p:nvSpPr>
        <p:spPr>
          <a:xfrm>
            <a:off x="7268007" y="4844523"/>
            <a:ext cx="18856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Hellenic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Organisation</a:t>
            </a:r>
            <a:br>
              <a:rPr lang="de-CH" sz="1200" b="1" dirty="0">
                <a:ea typeface="Avenir Book" charset="0"/>
                <a:cs typeface="Avenir Book" charset="0"/>
              </a:rPr>
            </a:br>
            <a:r>
              <a:rPr lang="de-CH" sz="1200" b="1" dirty="0" err="1">
                <a:ea typeface="Avenir Book" charset="0"/>
                <a:cs typeface="Avenir Book" charset="0"/>
              </a:rPr>
              <a:t>Hellenic</a:t>
            </a:r>
            <a:r>
              <a:rPr lang="de-CH" sz="1200" b="1" dirty="0">
                <a:ea typeface="Avenir Book" charset="0"/>
                <a:cs typeface="Avenir Book" charset="0"/>
              </a:rPr>
              <a:t> (</a:t>
            </a:r>
            <a:r>
              <a:rPr lang="de-CH" sz="1200" b="1" dirty="0" err="1">
                <a:ea typeface="Avenir Book" charset="0"/>
                <a:cs typeface="Avenir Book" charset="0"/>
              </a:rPr>
              <a:t>Greek</a:t>
            </a:r>
            <a:r>
              <a:rPr lang="de-CH" sz="1200" b="1" dirty="0">
                <a:ea typeface="Avenir Book" charset="0"/>
                <a:cs typeface="Avenir Book" charset="0"/>
              </a:rPr>
              <a:t>) Society </a:t>
            </a:r>
            <a:r>
              <a:rPr lang="de-CH" sz="1200" b="1" dirty="0" err="1">
                <a:ea typeface="Avenir Book" charset="0"/>
                <a:cs typeface="Avenir Book" charset="0"/>
              </a:rPr>
              <a:t>of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Cerebrovascular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Diseases</a:t>
            </a:r>
            <a:endParaRPr lang="de-CH" sz="1200" b="1" dirty="0">
              <a:ea typeface="Avenir Book" charset="0"/>
              <a:cs typeface="Avenir Book" charset="0"/>
            </a:endParaRPr>
          </a:p>
        </p:txBody>
      </p:sp>
      <p:pic>
        <p:nvPicPr>
          <p:cNvPr id="139288" name="Picture 26">
            <a:extLst>
              <a:ext uri="{FF2B5EF4-FFF2-40B4-BE49-F238E27FC236}">
                <a16:creationId xmlns:a16="http://schemas.microsoft.com/office/drawing/2014/main" id="{32373D84-7B7D-6942-B6B0-621EE87C7E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588" y="1933614"/>
            <a:ext cx="783461" cy="39259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4E250CF-4B26-DD42-B526-24DA9BE8A35A}"/>
              </a:ext>
            </a:extLst>
          </p:cNvPr>
          <p:cNvSpPr txBox="1"/>
          <p:nvPr/>
        </p:nvSpPr>
        <p:spPr>
          <a:xfrm>
            <a:off x="3845178" y="2395684"/>
            <a:ext cx="1418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Hungarian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Society</a:t>
            </a:r>
          </a:p>
        </p:txBody>
      </p:sp>
      <p:pic>
        <p:nvPicPr>
          <p:cNvPr id="139292" name="Picture 30">
            <a:extLst>
              <a:ext uri="{FF2B5EF4-FFF2-40B4-BE49-F238E27FC236}">
                <a16:creationId xmlns:a16="http://schemas.microsoft.com/office/drawing/2014/main" id="{C66BB6B6-4225-4045-9421-60445C1024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147" y="3102275"/>
            <a:ext cx="797902" cy="39807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831617BD-108E-2F40-B8B1-D05996246B91}"/>
              </a:ext>
            </a:extLst>
          </p:cNvPr>
          <p:cNvSpPr txBox="1"/>
          <p:nvPr/>
        </p:nvSpPr>
        <p:spPr>
          <a:xfrm>
            <a:off x="4024193" y="3560746"/>
            <a:ext cx="10604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Irish</a:t>
            </a:r>
            <a:r>
              <a:rPr lang="de-CH" sz="1200" b="1" dirty="0">
                <a:ea typeface="Avenir Book" charset="0"/>
                <a:cs typeface="Avenir Book" charset="0"/>
              </a:rPr>
              <a:t> Heart </a:t>
            </a:r>
            <a:r>
              <a:rPr lang="de-CH" sz="1200" b="1" dirty="0" err="1">
                <a:ea typeface="Avenir Book" charset="0"/>
                <a:cs typeface="Avenir Book" charset="0"/>
              </a:rPr>
              <a:t>Foundation</a:t>
            </a:r>
            <a:endParaRPr lang="de-CH" sz="1200" b="1" dirty="0">
              <a:ea typeface="Avenir Book" charset="0"/>
              <a:cs typeface="Avenir Book" charset="0"/>
            </a:endParaRPr>
          </a:p>
        </p:txBody>
      </p:sp>
      <p:pic>
        <p:nvPicPr>
          <p:cNvPr id="139294" name="Picture 34">
            <a:extLst>
              <a:ext uri="{FF2B5EF4-FFF2-40B4-BE49-F238E27FC236}">
                <a16:creationId xmlns:a16="http://schemas.microsoft.com/office/drawing/2014/main" id="{42E22EEC-6828-114A-90CD-1A9B564314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056" y="4421162"/>
            <a:ext cx="791154" cy="4016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F3AD6DB-B4FC-8441-9F02-48783B91B365}"/>
              </a:ext>
            </a:extLst>
          </p:cNvPr>
          <p:cNvSpPr txBox="1"/>
          <p:nvPr/>
        </p:nvSpPr>
        <p:spPr>
          <a:xfrm>
            <a:off x="5436277" y="4952741"/>
            <a:ext cx="20038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Italian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Organisation</a:t>
            </a:r>
            <a:br>
              <a:rPr lang="de-CH" sz="1200" b="1" dirty="0">
                <a:ea typeface="Avenir Book" charset="0"/>
                <a:cs typeface="Avenir Book" charset="0"/>
              </a:rPr>
            </a:br>
            <a:r>
              <a:rPr lang="de-CH" sz="1200" b="1" dirty="0" err="1">
                <a:ea typeface="Avenir Book" charset="0"/>
                <a:cs typeface="Avenir Book" charset="0"/>
              </a:rPr>
              <a:t>Società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Italiana</a:t>
            </a:r>
            <a:r>
              <a:rPr lang="de-CH" sz="1200" b="1" dirty="0">
                <a:ea typeface="Avenir Book" charset="0"/>
                <a:cs typeface="Avenir Book" charset="0"/>
              </a:rPr>
              <a:t> per </a:t>
            </a:r>
            <a:r>
              <a:rPr lang="de-CH" sz="1200" b="1" dirty="0" err="1">
                <a:ea typeface="Avenir Book" charset="0"/>
                <a:cs typeface="Avenir Book" charset="0"/>
              </a:rPr>
              <a:t>lo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studio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dello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(SISS)</a:t>
            </a:r>
            <a:br>
              <a:rPr lang="de-CH" sz="1200" b="1" dirty="0">
                <a:ea typeface="Avenir Book" charset="0"/>
                <a:cs typeface="Avenir Book" charset="0"/>
              </a:rPr>
            </a:br>
            <a:r>
              <a:rPr lang="de-CH" sz="1200" b="1" dirty="0" err="1">
                <a:ea typeface="Avenir Book" charset="0"/>
                <a:cs typeface="Avenir Book" charset="0"/>
              </a:rPr>
              <a:t>A.l.i.Ce</a:t>
            </a:r>
            <a:r>
              <a:rPr lang="de-CH" sz="1200" b="1" dirty="0">
                <a:ea typeface="Avenir Book" charset="0"/>
                <a:cs typeface="Avenir Book" charset="0"/>
              </a:rPr>
              <a:t> Italia</a:t>
            </a:r>
          </a:p>
        </p:txBody>
      </p:sp>
      <p:pic>
        <p:nvPicPr>
          <p:cNvPr id="139298" name="Picture 37">
            <a:extLst>
              <a:ext uri="{FF2B5EF4-FFF2-40B4-BE49-F238E27FC236}">
                <a16:creationId xmlns:a16="http://schemas.microsoft.com/office/drawing/2014/main" id="{F639C6AE-ACEF-8A4B-A570-0D685A1D18F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612" y="1931382"/>
            <a:ext cx="813598" cy="40590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2ADB0769-E28B-2D48-88E1-D5270C354C4E}"/>
              </a:ext>
            </a:extLst>
          </p:cNvPr>
          <p:cNvSpPr txBox="1"/>
          <p:nvPr/>
        </p:nvSpPr>
        <p:spPr>
          <a:xfrm>
            <a:off x="5778811" y="2421160"/>
            <a:ext cx="13196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Latvian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Society</a:t>
            </a:r>
          </a:p>
        </p:txBody>
      </p:sp>
      <p:pic>
        <p:nvPicPr>
          <p:cNvPr id="139300" name="Picture 39">
            <a:extLst>
              <a:ext uri="{FF2B5EF4-FFF2-40B4-BE49-F238E27FC236}">
                <a16:creationId xmlns:a16="http://schemas.microsoft.com/office/drawing/2014/main" id="{1608A45F-A382-E242-A34A-DFEF5BF112C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705" y="491418"/>
            <a:ext cx="815972" cy="5457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DDC3FE90-07FB-3145-AB91-52BF11CF1B21}"/>
              </a:ext>
            </a:extLst>
          </p:cNvPr>
          <p:cNvSpPr txBox="1"/>
          <p:nvPr/>
        </p:nvSpPr>
        <p:spPr>
          <a:xfrm>
            <a:off x="7464086" y="1156263"/>
            <a:ext cx="14237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Dutch</a:t>
            </a:r>
            <a:r>
              <a:rPr lang="de-CH" sz="1200" b="1" dirty="0">
                <a:ea typeface="Avenir Book" charset="0"/>
                <a:cs typeface="Avenir Book" charset="0"/>
              </a:rPr>
              <a:t> Society </a:t>
            </a:r>
            <a:r>
              <a:rPr lang="de-CH" sz="1200" b="1" dirty="0" err="1">
                <a:ea typeface="Avenir Book" charset="0"/>
                <a:cs typeface="Avenir Book" charset="0"/>
              </a:rPr>
              <a:t>of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Neurology</a:t>
            </a:r>
            <a:endParaRPr lang="de-CH" sz="1200" b="1" dirty="0">
              <a:ea typeface="Avenir Book" charset="0"/>
              <a:cs typeface="Avenir Book" charset="0"/>
            </a:endParaRPr>
          </a:p>
        </p:txBody>
      </p:sp>
      <p:pic>
        <p:nvPicPr>
          <p:cNvPr id="139302" name="Picture 41">
            <a:extLst>
              <a:ext uri="{FF2B5EF4-FFF2-40B4-BE49-F238E27FC236}">
                <a16:creationId xmlns:a16="http://schemas.microsoft.com/office/drawing/2014/main" id="{A2089063-95F0-F34E-9E9E-DE0C48C6BE1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111" y="502371"/>
            <a:ext cx="720725" cy="523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74D10F3A-B214-064A-90A9-C9BFEAD56B42}"/>
              </a:ext>
            </a:extLst>
          </p:cNvPr>
          <p:cNvSpPr txBox="1"/>
          <p:nvPr/>
        </p:nvSpPr>
        <p:spPr>
          <a:xfrm>
            <a:off x="8931823" y="1146188"/>
            <a:ext cx="17653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Norwegian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Organisation (NSO)</a:t>
            </a:r>
          </a:p>
        </p:txBody>
      </p:sp>
      <p:pic>
        <p:nvPicPr>
          <p:cNvPr id="139304" name="Picture 43">
            <a:extLst>
              <a:ext uri="{FF2B5EF4-FFF2-40B4-BE49-F238E27FC236}">
                <a16:creationId xmlns:a16="http://schemas.microsoft.com/office/drawing/2014/main" id="{213CF5D4-4F3E-624C-8CD7-145690DB5F1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111" y="1849946"/>
            <a:ext cx="719137" cy="449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66690C59-8FB2-1341-A71E-B66AF89E8424}"/>
              </a:ext>
            </a:extLst>
          </p:cNvPr>
          <p:cNvSpPr txBox="1"/>
          <p:nvPr/>
        </p:nvSpPr>
        <p:spPr>
          <a:xfrm>
            <a:off x="8931823" y="2395684"/>
            <a:ext cx="17653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Polish</a:t>
            </a:r>
            <a:r>
              <a:rPr lang="de-CH" sz="1200" b="1" dirty="0">
                <a:ea typeface="Avenir Book" charset="0"/>
                <a:cs typeface="Avenir Book" charset="0"/>
              </a:rPr>
              <a:t> Neurological Society</a:t>
            </a:r>
          </a:p>
        </p:txBody>
      </p:sp>
      <p:pic>
        <p:nvPicPr>
          <p:cNvPr id="139306" name="Picture 45">
            <a:extLst>
              <a:ext uri="{FF2B5EF4-FFF2-40B4-BE49-F238E27FC236}">
                <a16:creationId xmlns:a16="http://schemas.microsoft.com/office/drawing/2014/main" id="{CA8D0543-DFF6-0248-95EF-A80A18AC9C9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44" y="3012519"/>
            <a:ext cx="7191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DEEA131E-2012-DC4C-86B4-15BE6C12E760}"/>
              </a:ext>
            </a:extLst>
          </p:cNvPr>
          <p:cNvSpPr txBox="1"/>
          <p:nvPr/>
        </p:nvSpPr>
        <p:spPr>
          <a:xfrm>
            <a:off x="8939801" y="3512746"/>
            <a:ext cx="17653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Soc</a:t>
            </a:r>
            <a:r>
              <a:rPr lang="de-CH" sz="1200" b="1" dirty="0">
                <a:ea typeface="Avenir Book" charset="0"/>
                <a:cs typeface="Avenir Book" charset="0"/>
              </a:rPr>
              <a:t>. </a:t>
            </a:r>
            <a:r>
              <a:rPr lang="de-CH" sz="1200" b="1" dirty="0" err="1">
                <a:ea typeface="Avenir Book" charset="0"/>
                <a:cs typeface="Avenir Book" charset="0"/>
              </a:rPr>
              <a:t>Portuguesa</a:t>
            </a:r>
            <a:r>
              <a:rPr lang="de-CH" sz="1200" b="1" dirty="0">
                <a:ea typeface="Avenir Book" charset="0"/>
                <a:cs typeface="Avenir Book" charset="0"/>
              </a:rPr>
              <a:t> do </a:t>
            </a:r>
            <a:r>
              <a:rPr lang="de-CH" sz="1200" b="1" dirty="0" err="1">
                <a:ea typeface="Avenir Book" charset="0"/>
                <a:cs typeface="Avenir Book" charset="0"/>
              </a:rPr>
              <a:t>Acidente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Vascular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Cerebral</a:t>
            </a:r>
            <a:endParaRPr lang="de-CH" sz="1200" b="1" dirty="0">
              <a:ea typeface="Avenir Book" charset="0"/>
              <a:cs typeface="Avenir Book" charset="0"/>
            </a:endParaRPr>
          </a:p>
        </p:txBody>
      </p:sp>
      <p:pic>
        <p:nvPicPr>
          <p:cNvPr id="139308" name="Picture 47">
            <a:extLst>
              <a:ext uri="{FF2B5EF4-FFF2-40B4-BE49-F238E27FC236}">
                <a16:creationId xmlns:a16="http://schemas.microsoft.com/office/drawing/2014/main" id="{F22AA32D-1C07-7340-9026-A10D784783D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3763" y="544804"/>
            <a:ext cx="719137" cy="481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4CB93636-2876-C642-A43A-17DAC612E65D}"/>
              </a:ext>
            </a:extLst>
          </p:cNvPr>
          <p:cNvSpPr txBox="1"/>
          <p:nvPr/>
        </p:nvSpPr>
        <p:spPr>
          <a:xfrm>
            <a:off x="10539953" y="1551884"/>
            <a:ext cx="16651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Romanian</a:t>
            </a:r>
            <a:r>
              <a:rPr lang="de-CH" sz="1200" b="1" dirty="0">
                <a:ea typeface="Avenir Book" charset="0"/>
                <a:cs typeface="Avenir Book" charset="0"/>
              </a:rPr>
              <a:t> National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Association</a:t>
            </a:r>
            <a:endParaRPr lang="de-CH" sz="1200" b="1" dirty="0">
              <a:ea typeface="Avenir Book" charset="0"/>
              <a:cs typeface="Avenir Book" charset="0"/>
            </a:endParaRPr>
          </a:p>
        </p:txBody>
      </p:sp>
      <p:pic>
        <p:nvPicPr>
          <p:cNvPr id="139310" name="Picture 49">
            <a:extLst>
              <a:ext uri="{FF2B5EF4-FFF2-40B4-BE49-F238E27FC236}">
                <a16:creationId xmlns:a16="http://schemas.microsoft.com/office/drawing/2014/main" id="{8F7C605B-A0C1-2947-AAF8-AFD86EDAACB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8658" y="2326208"/>
            <a:ext cx="720725" cy="479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039847BA-DB27-7C42-982C-C42F77DCABD8}"/>
              </a:ext>
            </a:extLst>
          </p:cNvPr>
          <p:cNvSpPr txBox="1"/>
          <p:nvPr/>
        </p:nvSpPr>
        <p:spPr>
          <a:xfrm>
            <a:off x="10441412" y="2903359"/>
            <a:ext cx="176371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Slovak</a:t>
            </a:r>
            <a:r>
              <a:rPr lang="de-CH" sz="1200" b="1" dirty="0">
                <a:ea typeface="Avenir Book" charset="0"/>
                <a:cs typeface="Avenir Book" charset="0"/>
              </a:rPr>
              <a:t> Neurological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Association</a:t>
            </a:r>
            <a:endParaRPr lang="de-CH" sz="1200" b="1" dirty="0">
              <a:ea typeface="Avenir Book" charset="0"/>
              <a:cs typeface="Avenir Book" charset="0"/>
            </a:endParaRPr>
          </a:p>
        </p:txBody>
      </p:sp>
      <p:pic>
        <p:nvPicPr>
          <p:cNvPr id="139312" name="Picture 51">
            <a:extLst>
              <a:ext uri="{FF2B5EF4-FFF2-40B4-BE49-F238E27FC236}">
                <a16:creationId xmlns:a16="http://schemas.microsoft.com/office/drawing/2014/main" id="{717A3CA0-6222-8A4B-BB20-2AE263C44D9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8658" y="3714750"/>
            <a:ext cx="7207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319896D0-4038-3B4E-914D-6DF68D85C036}"/>
              </a:ext>
            </a:extLst>
          </p:cNvPr>
          <p:cNvSpPr txBox="1"/>
          <p:nvPr/>
        </p:nvSpPr>
        <p:spPr>
          <a:xfrm>
            <a:off x="10543805" y="4244687"/>
            <a:ext cx="1558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Catalan</a:t>
            </a:r>
            <a:r>
              <a:rPr lang="de-CH" sz="1200" b="1" dirty="0">
                <a:ea typeface="Avenir Book" charset="0"/>
                <a:cs typeface="Avenir Book" charset="0"/>
              </a:rPr>
              <a:t> Society </a:t>
            </a:r>
            <a:r>
              <a:rPr lang="de-CH" sz="1200" b="1" dirty="0" err="1">
                <a:ea typeface="Avenir Book" charset="0"/>
                <a:cs typeface="Avenir Book" charset="0"/>
              </a:rPr>
              <a:t>of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Neurology</a:t>
            </a:r>
            <a:br>
              <a:rPr lang="de-CH" sz="1200" b="1" dirty="0">
                <a:ea typeface="Avenir Book" charset="0"/>
                <a:cs typeface="Avenir Book" charset="0"/>
              </a:rPr>
            </a:br>
            <a:r>
              <a:rPr lang="de-CH" sz="1200" b="1" dirty="0" err="1">
                <a:ea typeface="Avenir Book" charset="0"/>
                <a:cs typeface="Avenir Book" charset="0"/>
              </a:rPr>
              <a:t>Spanish</a:t>
            </a:r>
            <a:r>
              <a:rPr lang="de-CH" sz="1200" b="1" dirty="0">
                <a:ea typeface="Avenir Book" charset="0"/>
                <a:cs typeface="Avenir Book" charset="0"/>
              </a:rPr>
              <a:t> Society </a:t>
            </a:r>
            <a:r>
              <a:rPr lang="de-CH" sz="1200" b="1" dirty="0" err="1">
                <a:ea typeface="Avenir Book" charset="0"/>
                <a:cs typeface="Avenir Book" charset="0"/>
              </a:rPr>
              <a:t>of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Neurology</a:t>
            </a:r>
            <a:r>
              <a:rPr lang="de-CH" sz="1200" b="1" dirty="0">
                <a:ea typeface="Avenir Book" charset="0"/>
                <a:cs typeface="Avenir Book" charset="0"/>
              </a:rPr>
              <a:t> (SEN)-GEECV</a:t>
            </a:r>
          </a:p>
        </p:txBody>
      </p:sp>
      <p:pic>
        <p:nvPicPr>
          <p:cNvPr id="139314" name="Picture 57">
            <a:extLst>
              <a:ext uri="{FF2B5EF4-FFF2-40B4-BE49-F238E27FC236}">
                <a16:creationId xmlns:a16="http://schemas.microsoft.com/office/drawing/2014/main" id="{C4A33A17-0CFC-F045-96F3-E2264E36FBB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8" y="3117831"/>
            <a:ext cx="701675" cy="420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315" name="Picture 59">
            <a:extLst>
              <a:ext uri="{FF2B5EF4-FFF2-40B4-BE49-F238E27FC236}">
                <a16:creationId xmlns:a16="http://schemas.microsoft.com/office/drawing/2014/main" id="{1B8DEE6A-DE47-2C4E-AFFA-E4BECC4180C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295" y="3052671"/>
            <a:ext cx="747713" cy="447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DB116887-0187-924F-8F08-811A35640AC8}"/>
              </a:ext>
            </a:extLst>
          </p:cNvPr>
          <p:cNvSpPr txBox="1"/>
          <p:nvPr/>
        </p:nvSpPr>
        <p:spPr>
          <a:xfrm>
            <a:off x="5738959" y="3558845"/>
            <a:ext cx="1407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Lithuanian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Society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343EF8A-FD09-1449-961D-0716350257CF}"/>
              </a:ext>
            </a:extLst>
          </p:cNvPr>
          <p:cNvSpPr txBox="1"/>
          <p:nvPr/>
        </p:nvSpPr>
        <p:spPr>
          <a:xfrm>
            <a:off x="428914" y="3670900"/>
            <a:ext cx="14024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Bulgarian</a:t>
            </a:r>
            <a:r>
              <a:rPr lang="de-CH" sz="1200" b="1" dirty="0">
                <a:ea typeface="Avenir Book" charset="0"/>
                <a:cs typeface="Avenir Book" charset="0"/>
              </a:rPr>
              <a:t> Society </a:t>
            </a:r>
            <a:r>
              <a:rPr lang="de-CH" sz="1200" b="1" dirty="0" err="1">
                <a:ea typeface="Avenir Book" charset="0"/>
                <a:cs typeface="Avenir Book" charset="0"/>
              </a:rPr>
              <a:t>of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Neurology</a:t>
            </a:r>
            <a:endParaRPr lang="de-CH" sz="1200" b="1" dirty="0">
              <a:ea typeface="Avenir Book" charset="0"/>
              <a:cs typeface="Avenir Book" charset="0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22220F0-7435-7649-A62A-7BAE2023E9F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90" y="521193"/>
            <a:ext cx="600094" cy="5217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7215A6B6-242A-454A-B3EC-A6A4E8E6C2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139" y="4401582"/>
            <a:ext cx="719137" cy="479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>
            <a:extLst>
              <a:ext uri="{FF2B5EF4-FFF2-40B4-BE49-F238E27FC236}">
                <a16:creationId xmlns:a16="http://schemas.microsoft.com/office/drawing/2014/main" id="{EF62CB57-A558-9D42-B1CC-04480B21D43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705" y="1891180"/>
            <a:ext cx="776694" cy="44610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11">
            <a:extLst>
              <a:ext uri="{FF2B5EF4-FFF2-40B4-BE49-F238E27FC236}">
                <a16:creationId xmlns:a16="http://schemas.microsoft.com/office/drawing/2014/main" id="{7F2474A5-7CBC-8F4E-A8E0-A7B61030B4AB}"/>
              </a:ext>
            </a:extLst>
          </p:cNvPr>
          <p:cNvSpPr txBox="1"/>
          <p:nvPr/>
        </p:nvSpPr>
        <p:spPr>
          <a:xfrm>
            <a:off x="9100987" y="4890854"/>
            <a:ext cx="15149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>
                <a:ea typeface="Avenir Book" charset="0"/>
                <a:cs typeface="Avenir Book" charset="0"/>
              </a:rPr>
              <a:t>British </a:t>
            </a:r>
            <a:r>
              <a:rPr lang="de-CH" sz="1200" b="1" dirty="0" err="1">
                <a:ea typeface="Avenir Book" charset="0"/>
                <a:cs typeface="Avenir Book" charset="0"/>
              </a:rPr>
              <a:t>Association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of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Physicians</a:t>
            </a:r>
            <a:r>
              <a:rPr lang="de-CH" sz="1200" b="1" dirty="0">
                <a:ea typeface="Avenir Book" charset="0"/>
                <a:cs typeface="Avenir Book" charset="0"/>
              </a:rPr>
              <a:t> (BASP)</a:t>
            </a:r>
            <a:br>
              <a:rPr lang="de-CH" sz="1200" b="1" dirty="0">
                <a:ea typeface="Avenir Book" charset="0"/>
                <a:cs typeface="Avenir Book" charset="0"/>
              </a:rPr>
            </a:b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Association</a:t>
            </a:r>
            <a:endParaRPr lang="de-CH" sz="1400" b="1" dirty="0"/>
          </a:p>
        </p:txBody>
      </p:sp>
      <p:pic>
        <p:nvPicPr>
          <p:cNvPr id="65" name="Picture 53">
            <a:extLst>
              <a:ext uri="{FF2B5EF4-FFF2-40B4-BE49-F238E27FC236}">
                <a16:creationId xmlns:a16="http://schemas.microsoft.com/office/drawing/2014/main" id="{3C81BF01-6E35-8C49-81C6-FC00A3EFA41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1" y="3045323"/>
            <a:ext cx="720725" cy="4492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B1D6692-E605-194C-859D-2BC9B126A81E}"/>
              </a:ext>
            </a:extLst>
          </p:cNvPr>
          <p:cNvSpPr/>
          <p:nvPr/>
        </p:nvSpPr>
        <p:spPr>
          <a:xfrm flipH="1">
            <a:off x="7440152" y="2388712"/>
            <a:ext cx="14715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CH" sz="1200" b="1" dirty="0" err="1">
                <a:ea typeface="Avenir Book" charset="0"/>
                <a:cs typeface="Avenir Book" charset="0"/>
              </a:rPr>
              <a:t>Ukrainian</a:t>
            </a:r>
            <a:r>
              <a:rPr lang="de-CH" sz="1200" b="1" dirty="0">
                <a:ea typeface="Avenir Book" charset="0"/>
                <a:cs typeface="Avenir Book" charset="0"/>
              </a:rPr>
              <a:t> Anti-</a:t>
            </a:r>
            <a:r>
              <a:rPr lang="de-CH" sz="1200" b="1" dirty="0" err="1">
                <a:ea typeface="Avenir Book" charset="0"/>
                <a:cs typeface="Avenir Book" charset="0"/>
              </a:rPr>
              <a:t>Stroke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Association</a:t>
            </a:r>
            <a:endParaRPr lang="de-CH" sz="1200" b="1" dirty="0">
              <a:ea typeface="Avenir Book" charset="0"/>
              <a:cs typeface="Avenir Book" charset="0"/>
            </a:endParaRPr>
          </a:p>
        </p:txBody>
      </p:sp>
      <p:pic>
        <p:nvPicPr>
          <p:cNvPr id="66" name="Picture 6">
            <a:extLst>
              <a:ext uri="{FF2B5EF4-FFF2-40B4-BE49-F238E27FC236}">
                <a16:creationId xmlns:a16="http://schemas.microsoft.com/office/drawing/2014/main" id="{1458ED28-4BE5-EE48-8C71-20B3A49D225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18" y="4347114"/>
            <a:ext cx="697441" cy="475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7352744" y="3547844"/>
            <a:ext cx="1509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b="1" dirty="0" err="1">
                <a:ea typeface="Avenir Book" charset="0"/>
                <a:cs typeface="Avenir Book" charset="0"/>
              </a:rPr>
              <a:t>Swedish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Acute</a:t>
            </a:r>
            <a:r>
              <a:rPr lang="de-CH" sz="1200" b="1" dirty="0">
                <a:ea typeface="Avenir Book" charset="0"/>
                <a:cs typeface="Avenir Book" charset="0"/>
              </a:rPr>
              <a:t> </a:t>
            </a:r>
            <a:r>
              <a:rPr lang="de-CH" sz="1200" b="1" dirty="0" err="1">
                <a:ea typeface="Avenir Book" charset="0"/>
                <a:cs typeface="Avenir Book" charset="0"/>
              </a:rPr>
              <a:t>Neurology</a:t>
            </a:r>
            <a:r>
              <a:rPr lang="de-CH" sz="1200" b="1" dirty="0">
                <a:ea typeface="Avenir Book" charset="0"/>
                <a:cs typeface="Avenir Book" charset="0"/>
              </a:rPr>
              <a:t> Society (ANS)</a:t>
            </a:r>
          </a:p>
        </p:txBody>
      </p:sp>
    </p:spTree>
    <p:extLst>
      <p:ext uri="{BB962C8B-B14F-4D97-AF65-F5344CB8AC3E}">
        <p14:creationId xmlns:p14="http://schemas.microsoft.com/office/powerpoint/2010/main" val="1551863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801" y="487844"/>
            <a:ext cx="5036289" cy="50362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56597" y="5832330"/>
            <a:ext cx="687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82163"/>
                </a:solidFill>
              </a:rPr>
              <a:t>Visit us at https://</a:t>
            </a:r>
            <a:r>
              <a:rPr lang="en-US" sz="2800" b="1" dirty="0" err="1">
                <a:solidFill>
                  <a:srgbClr val="082163"/>
                </a:solidFill>
              </a:rPr>
              <a:t>actionplan.eso-stroke.org</a:t>
            </a:r>
            <a:r>
              <a:rPr lang="en-US" sz="2800" b="1" dirty="0">
                <a:solidFill>
                  <a:srgbClr val="082163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286162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itre 1"/>
          <p:cNvSpPr>
            <a:spLocks noGrp="1"/>
          </p:cNvSpPr>
          <p:nvPr>
            <p:ph type="title" idx="4294967295"/>
          </p:nvPr>
        </p:nvSpPr>
        <p:spPr>
          <a:xfrm>
            <a:off x="3025776" y="354013"/>
            <a:ext cx="5965825" cy="931862"/>
          </a:xfrm>
        </p:spPr>
        <p:txBody>
          <a:bodyPr vert="horz" lIns="90487" tIns="44450" rIns="90487" bIns="44450" rtlCol="0" anchor="ctr">
            <a:normAutofit/>
          </a:bodyPr>
          <a:lstStyle/>
          <a:p>
            <a:pPr algn="ctr" eaLnBrk="1" hangingPunct="1">
              <a:defRPr/>
            </a:pPr>
            <a:r>
              <a:rPr lang="en-GB" sz="4400" dirty="0">
                <a:solidFill>
                  <a:schemeClr val="tx1"/>
                </a:solidFill>
                <a:latin typeface="+mn-lt"/>
                <a:cs typeface="Arial "/>
              </a:rPr>
              <a:t>Disclosures</a:t>
            </a:r>
            <a:endParaRPr lang="en-GB" sz="4400" b="1" dirty="0">
              <a:solidFill>
                <a:schemeClr val="tx1"/>
              </a:solidFill>
              <a:latin typeface="+mn-lt"/>
              <a:cs typeface="Arial 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4294967295"/>
          </p:nvPr>
        </p:nvSpPr>
        <p:spPr>
          <a:xfrm>
            <a:off x="2095501" y="1500189"/>
            <a:ext cx="7929563" cy="4714875"/>
          </a:xfrm>
          <a:solidFill>
            <a:schemeClr val="tx2">
              <a:lumMod val="40000"/>
              <a:lumOff val="60000"/>
              <a:alpha val="20000"/>
            </a:schemeClr>
          </a:solidFill>
        </p:spPr>
        <p:txBody>
          <a:bodyPr vert="horz" lIns="90487" tIns="44450" rIns="90487" bIns="44450" rtlCol="0">
            <a:normAutofit/>
          </a:bodyPr>
          <a:lstStyle/>
          <a:p>
            <a:pPr eaLnBrk="1" hangingPunct="1">
              <a:spcBef>
                <a:spcPct val="0"/>
              </a:spcBef>
              <a:buFont typeface="Wingdings" charset="0"/>
              <a:buNone/>
              <a:defRPr/>
            </a:pPr>
            <a:r>
              <a:rPr lang="en-GB" sz="1600" b="1" dirty="0">
                <a:solidFill>
                  <a:srgbClr val="0000CC"/>
                </a:solidFill>
                <a:latin typeface="+mn-lt"/>
                <a:cs typeface="Arial"/>
              </a:rPr>
              <a:t>Stocks </a:t>
            </a:r>
          </a:p>
          <a:p>
            <a:pPr eaLnBrk="1" hangingPunct="1">
              <a:spcBef>
                <a:spcPct val="0"/>
              </a:spcBef>
              <a:buFont typeface="Wingdings" charset="0"/>
              <a:buNone/>
              <a:defRPr/>
            </a:pPr>
            <a:r>
              <a:rPr lang="en-GB" sz="1600" b="1" dirty="0">
                <a:solidFill>
                  <a:srgbClr val="0000CC"/>
                </a:solidFill>
                <a:latin typeface="+mn-lt"/>
                <a:cs typeface="Arial"/>
              </a:rPr>
              <a:t>	</a:t>
            </a:r>
            <a:r>
              <a:rPr lang="en-GB" sz="1300" dirty="0">
                <a:latin typeface="+mn-lt"/>
                <a:cs typeface="Arial"/>
              </a:rPr>
              <a:t>None 	</a:t>
            </a:r>
            <a:endParaRPr lang="en-GB" sz="1600" b="1" dirty="0">
              <a:solidFill>
                <a:srgbClr val="0000CC"/>
              </a:solidFill>
              <a:latin typeface="+mn-lt"/>
              <a:cs typeface="Arial"/>
            </a:endParaRPr>
          </a:p>
          <a:p>
            <a:pPr eaLnBrk="1" hangingPunct="1">
              <a:spcBef>
                <a:spcPct val="0"/>
              </a:spcBef>
              <a:buFont typeface="Wingdings" charset="0"/>
              <a:buNone/>
              <a:defRPr/>
            </a:pPr>
            <a:r>
              <a:rPr lang="en-GB" sz="1600" b="1" dirty="0">
                <a:solidFill>
                  <a:srgbClr val="0000CC"/>
                </a:solidFill>
                <a:latin typeface="+mn-lt"/>
                <a:cs typeface="Arial"/>
              </a:rPr>
              <a:t>Drug trials (&lt; 5 years)</a:t>
            </a:r>
            <a:r>
              <a:rPr lang="en-GB" sz="1300" dirty="0">
                <a:solidFill>
                  <a:srgbClr val="0000CC"/>
                </a:solidFill>
                <a:latin typeface="+mn-lt"/>
                <a:cs typeface="Arial"/>
              </a:rPr>
              <a:t>			</a:t>
            </a:r>
            <a:endParaRPr lang="en-US" sz="1400" dirty="0">
              <a:latin typeface="+mn-lt"/>
              <a:cs typeface="Arial"/>
            </a:endParaRPr>
          </a:p>
          <a:p>
            <a:pPr eaLnBrk="1" hangingPunct="1">
              <a:defRPr/>
            </a:pPr>
            <a:r>
              <a:rPr lang="fr-FR" sz="1400" dirty="0">
                <a:latin typeface="+mn-lt"/>
                <a:cs typeface="Arial"/>
              </a:rPr>
              <a:t>SOCRATES </a:t>
            </a:r>
          </a:p>
          <a:p>
            <a:pPr eaLnBrk="1" hangingPunct="1">
              <a:defRPr/>
            </a:pPr>
            <a:r>
              <a:rPr lang="fr-FR" sz="1400" dirty="0">
                <a:latin typeface="+mn-lt"/>
                <a:cs typeface="Arial"/>
              </a:rPr>
              <a:t>BRAINSGATE </a:t>
            </a:r>
          </a:p>
          <a:p>
            <a:pPr eaLnBrk="1" hangingPunct="1">
              <a:defRPr/>
            </a:pPr>
            <a:r>
              <a:rPr lang="fr-FR" sz="1400" dirty="0">
                <a:latin typeface="+mn-lt"/>
                <a:cs typeface="Arial"/>
              </a:rPr>
              <a:t>NAVIGATE ESUS </a:t>
            </a:r>
          </a:p>
          <a:p>
            <a:pPr eaLnBrk="1" hangingPunct="1">
              <a:defRPr/>
            </a:pPr>
            <a:r>
              <a:rPr lang="fr-FR" sz="1400" dirty="0">
                <a:latin typeface="+mn-lt"/>
                <a:cs typeface="Arial"/>
              </a:rPr>
              <a:t>THALES</a:t>
            </a:r>
          </a:p>
          <a:p>
            <a:pPr eaLnBrk="1" hangingPunct="1">
              <a:defRPr/>
            </a:pPr>
            <a:r>
              <a:rPr lang="fr-FR" sz="1400" dirty="0">
                <a:latin typeface="+mn-lt"/>
                <a:cs typeface="Arial"/>
              </a:rPr>
              <a:t>PACIFIC STROKE/AF</a:t>
            </a:r>
          </a:p>
          <a:p>
            <a:pPr eaLnBrk="1" hangingPunct="1">
              <a:defRPr/>
            </a:pPr>
            <a:endParaRPr lang="fr-FR" sz="1400" dirty="0">
              <a:latin typeface="+mn-lt"/>
              <a:cs typeface="Arial"/>
            </a:endParaRPr>
          </a:p>
          <a:p>
            <a:pPr eaLnBrk="1" hangingPunct="1">
              <a:buFontTx/>
              <a:buNone/>
              <a:defRPr/>
            </a:pPr>
            <a:endParaRPr lang="en-GB" sz="1600" b="1" dirty="0">
              <a:solidFill>
                <a:srgbClr val="0000CC"/>
              </a:solidFill>
              <a:latin typeface="+mn-lt"/>
              <a:cs typeface="Arial"/>
            </a:endParaRPr>
          </a:p>
          <a:p>
            <a:pPr eaLnBrk="1" hangingPunct="1">
              <a:spcBef>
                <a:spcPct val="0"/>
              </a:spcBef>
              <a:buFont typeface="Wingdings" charset="0"/>
              <a:buNone/>
              <a:defRPr/>
            </a:pPr>
            <a:r>
              <a:rPr lang="en-GB" sz="1600" b="1" dirty="0">
                <a:solidFill>
                  <a:srgbClr val="0000CC"/>
                </a:solidFill>
                <a:latin typeface="+mn-lt"/>
                <a:cs typeface="Arial"/>
              </a:rPr>
              <a:t>Advisory boards &amp; speaker fees (&lt; 3 years)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GB" sz="1300" dirty="0" err="1">
                <a:latin typeface="+mn-lt"/>
                <a:cs typeface="Arial"/>
              </a:rPr>
              <a:t>Boeringher</a:t>
            </a:r>
            <a:r>
              <a:rPr lang="en-GB" sz="1300" dirty="0">
                <a:latin typeface="+mn-lt"/>
                <a:cs typeface="Arial"/>
              </a:rPr>
              <a:t>-Ingelheim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GB" sz="1300" dirty="0">
                <a:latin typeface="+mn-lt"/>
                <a:cs typeface="Arial"/>
              </a:rPr>
              <a:t>Pfizer/BMS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GB" sz="1300" dirty="0">
                <a:latin typeface="+mn-lt"/>
                <a:cs typeface="Arial"/>
              </a:rPr>
              <a:t>Bayer 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GB" sz="1300" dirty="0" err="1">
                <a:latin typeface="+mn-lt"/>
                <a:cs typeface="Arial"/>
              </a:rPr>
              <a:t>Mindmaze</a:t>
            </a:r>
            <a:r>
              <a:rPr lang="en-GB" sz="1300" dirty="0">
                <a:latin typeface="+mn-lt"/>
                <a:cs typeface="Arial"/>
              </a:rPr>
              <a:t>  </a:t>
            </a:r>
          </a:p>
          <a:p>
            <a:pPr>
              <a:spcBef>
                <a:spcPct val="0"/>
              </a:spcBef>
              <a:defRPr/>
            </a:pPr>
            <a:r>
              <a:rPr lang="it-IT" sz="1400" dirty="0" err="1">
                <a:latin typeface="+mn-lt"/>
              </a:rPr>
              <a:t>Daiichi</a:t>
            </a:r>
            <a:r>
              <a:rPr lang="it-IT" sz="1400" dirty="0">
                <a:latin typeface="+mn-lt"/>
              </a:rPr>
              <a:t> </a:t>
            </a:r>
            <a:r>
              <a:rPr lang="it-IT" sz="1400" dirty="0" err="1">
                <a:latin typeface="+mn-lt"/>
              </a:rPr>
              <a:t>Sankyo</a:t>
            </a:r>
            <a:endParaRPr lang="it-IT" sz="1400" dirty="0">
              <a:latin typeface="+mn-lt"/>
            </a:endParaRPr>
          </a:p>
          <a:p>
            <a:pPr>
              <a:spcBef>
                <a:spcPct val="0"/>
              </a:spcBef>
              <a:defRPr/>
            </a:pPr>
            <a:r>
              <a:rPr lang="it-IT" sz="1400" dirty="0" err="1">
                <a:latin typeface="+mn-lt"/>
              </a:rPr>
              <a:t>Ever-NeuroPharma</a:t>
            </a:r>
            <a:r>
              <a:rPr lang="it-IT" sz="1400" dirty="0">
                <a:latin typeface="+mn-lt"/>
              </a:rPr>
              <a:t> 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en-GB" sz="1600" b="1" dirty="0">
              <a:solidFill>
                <a:srgbClr val="0000CC"/>
              </a:solidFill>
            </a:endParaRPr>
          </a:p>
        </p:txBody>
      </p:sp>
      <p:pic>
        <p:nvPicPr>
          <p:cNvPr id="17411" name="Picture 4" descr="univma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633" y="130629"/>
            <a:ext cx="1726367" cy="1306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55" y="146305"/>
            <a:ext cx="2818418" cy="104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86201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BEBB98B-D4BE-5E45-9D08-0A91D8241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2908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5333BA2-81D7-4E46-9390-C67B15E6E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9221"/>
            <a:ext cx="12192000" cy="487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53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370769" y="2810049"/>
            <a:ext cx="6096000" cy="32008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The seven domains of the Action Plan</a:t>
            </a:r>
            <a:endParaRPr lang="en-US" dirty="0">
              <a:solidFill>
                <a:srgbClr val="002060"/>
              </a:solidFill>
              <a:effectLst/>
              <a:ea typeface="ＭＳ 明朝" charset="-128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 </a:t>
            </a:r>
            <a:endParaRPr lang="sv-SE" dirty="0">
              <a:solidFill>
                <a:srgbClr val="002060"/>
              </a:solidFill>
              <a:effectLst/>
              <a:ea typeface="ＭＳ 明朝" charset="-128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sv-SE" sz="2000" dirty="0" err="1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Primary</a:t>
            </a:r>
            <a:r>
              <a:rPr lang="sv-SE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 Prevention (</a:t>
            </a:r>
            <a:r>
              <a:rPr lang="sv-SE" sz="2000" i="1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new</a:t>
            </a:r>
            <a:r>
              <a:rPr lang="sv-SE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)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sv-SE" sz="2000" dirty="0" err="1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Organization</a:t>
            </a:r>
            <a:r>
              <a:rPr lang="sv-SE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 </a:t>
            </a:r>
            <a:r>
              <a:rPr lang="sv-SE" sz="2000" dirty="0" err="1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of</a:t>
            </a:r>
            <a:r>
              <a:rPr lang="sv-SE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 Stroke Services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sv-SE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Management </a:t>
            </a:r>
            <a:r>
              <a:rPr lang="sv-SE" sz="2000" dirty="0" err="1">
                <a:solidFill>
                  <a:srgbClr val="002060"/>
                </a:solidFill>
                <a:ea typeface="ＭＳ 明朝" charset="-128"/>
                <a:cs typeface="Times New Roman" charset="0"/>
              </a:rPr>
              <a:t>of</a:t>
            </a:r>
            <a:r>
              <a:rPr lang="sv-SE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 </a:t>
            </a:r>
            <a:r>
              <a:rPr lang="sv-SE" sz="2000" dirty="0" err="1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Acute</a:t>
            </a:r>
            <a:r>
              <a:rPr lang="sv-SE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 Stroke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Secondary prevention and organized follow-up</a:t>
            </a:r>
            <a:endParaRPr lang="sv-SE" sz="2000" dirty="0">
              <a:solidFill>
                <a:srgbClr val="002060"/>
              </a:solidFill>
              <a:effectLst/>
              <a:ea typeface="ＭＳ 明朝" charset="-128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sv-SE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Rehabilitation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Evaluation of Stroke Outcome and Quality Assessment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solidFill>
                  <a:srgbClr val="002060"/>
                </a:solidFill>
                <a:ea typeface="ＭＳ 明朝" charset="-128"/>
                <a:cs typeface="Times New Roman" charset="0"/>
              </a:rPr>
              <a:t>Life after stroke</a:t>
            </a:r>
            <a:r>
              <a:rPr lang="en-US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 (</a:t>
            </a:r>
            <a:r>
              <a:rPr lang="en-US" sz="2000" i="1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new</a:t>
            </a:r>
            <a:r>
              <a:rPr lang="en-US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)</a:t>
            </a:r>
            <a:endParaRPr lang="sv-SE" sz="2000" dirty="0">
              <a:solidFill>
                <a:srgbClr val="002060"/>
              </a:solidFill>
              <a:effectLst/>
              <a:ea typeface="ＭＳ 明朝" charset="-128"/>
              <a:cs typeface="Times New Roman" charset="0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1370769" y="6097174"/>
            <a:ext cx="7202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dirty="0">
                <a:solidFill>
                  <a:srgbClr val="002060"/>
                </a:solidFill>
                <a:ea typeface="ＭＳ 明朝" charset="-128"/>
                <a:cs typeface="Times New Roman" charset="0"/>
              </a:rPr>
              <a:t>A </a:t>
            </a:r>
            <a:r>
              <a:rPr lang="en-US" sz="2000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separate group on </a:t>
            </a:r>
          </a:p>
          <a:p>
            <a:pPr>
              <a:spcAft>
                <a:spcPts val="0"/>
              </a:spcAft>
            </a:pPr>
            <a:r>
              <a:rPr lang="en-US" sz="2000" i="1" dirty="0">
                <a:solidFill>
                  <a:srgbClr val="002060"/>
                </a:solidFill>
                <a:effectLst/>
                <a:ea typeface="ＭＳ 明朝" charset="-128"/>
                <a:cs typeface="Times New Roman" charset="0"/>
              </a:rPr>
              <a:t>Prioritized Research Areas for translational stroke research</a:t>
            </a:r>
            <a:r>
              <a:rPr lang="en-US" sz="2000" dirty="0">
                <a:solidFill>
                  <a:srgbClr val="002060"/>
                </a:solidFill>
                <a:effectLst/>
                <a:latin typeface="Arial" charset="0"/>
                <a:ea typeface="ＭＳ 明朝" charset="-128"/>
                <a:cs typeface="Times New Roman" charset="0"/>
              </a:rPr>
              <a:t>.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8950844" y="4410487"/>
            <a:ext cx="2336922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srgbClr val="212121"/>
                </a:solidFill>
              </a:rPr>
              <a:t>A </a:t>
            </a:r>
            <a:r>
              <a:rPr lang="sv-SE" dirty="0" err="1">
                <a:solidFill>
                  <a:srgbClr val="212121"/>
                </a:solidFill>
              </a:rPr>
              <a:t>basic</a:t>
            </a:r>
            <a:r>
              <a:rPr lang="sv-SE" dirty="0">
                <a:solidFill>
                  <a:srgbClr val="212121"/>
                </a:solidFill>
              </a:rPr>
              <a:t> </a:t>
            </a:r>
            <a:r>
              <a:rPr lang="sv-SE" dirty="0" err="1">
                <a:solidFill>
                  <a:srgbClr val="212121"/>
                </a:solidFill>
              </a:rPr>
              <a:t>principle</a:t>
            </a:r>
            <a:r>
              <a:rPr lang="sv-SE" dirty="0">
                <a:solidFill>
                  <a:srgbClr val="212121"/>
                </a:solidFill>
              </a:rPr>
              <a:t>: </a:t>
            </a:r>
          </a:p>
          <a:p>
            <a:r>
              <a:rPr lang="sv-SE" dirty="0">
                <a:solidFill>
                  <a:srgbClr val="212121"/>
                </a:solidFill>
              </a:rPr>
              <a:t>The Action Plan is</a:t>
            </a:r>
          </a:p>
          <a:p>
            <a:r>
              <a:rPr lang="sv-SE" b="1" dirty="0" err="1">
                <a:solidFill>
                  <a:srgbClr val="212121"/>
                </a:solidFill>
              </a:rPr>
              <a:t>free</a:t>
            </a:r>
            <a:r>
              <a:rPr lang="sv-SE" dirty="0">
                <a:solidFill>
                  <a:srgbClr val="212121"/>
                </a:solidFill>
              </a:rPr>
              <a:t> from </a:t>
            </a:r>
            <a:r>
              <a:rPr lang="sv-SE" dirty="0" err="1">
                <a:solidFill>
                  <a:srgbClr val="212121"/>
                </a:solidFill>
              </a:rPr>
              <a:t>involvement</a:t>
            </a:r>
            <a:r>
              <a:rPr lang="sv-SE" dirty="0">
                <a:solidFill>
                  <a:srgbClr val="212121"/>
                </a:solidFill>
              </a:rPr>
              <a:t> </a:t>
            </a:r>
          </a:p>
          <a:p>
            <a:r>
              <a:rPr lang="sv-SE" dirty="0">
                <a:solidFill>
                  <a:srgbClr val="212121"/>
                </a:solidFill>
              </a:rPr>
              <a:t>from </a:t>
            </a:r>
            <a:r>
              <a:rPr lang="sv-SE" dirty="0" err="1">
                <a:solidFill>
                  <a:srgbClr val="212121"/>
                </a:solidFill>
              </a:rPr>
              <a:t>industry</a:t>
            </a:r>
            <a:endParaRPr lang="sv-SE" dirty="0">
              <a:solidFill>
                <a:srgbClr val="212121"/>
              </a:solidFill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1427349" y="1646582"/>
            <a:ext cx="7303025" cy="954107"/>
          </a:xfrm>
          <a:prstGeom prst="rect">
            <a:avLst/>
          </a:prstGeom>
          <a:noFill/>
          <a:ln w="28575"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sv-SE" sz="2800" dirty="0">
                <a:solidFill>
                  <a:srgbClr val="941100"/>
                </a:solidFill>
              </a:rPr>
              <a:t>The </a:t>
            </a:r>
            <a:r>
              <a:rPr lang="sv-SE" sz="2800" dirty="0" err="1">
                <a:solidFill>
                  <a:srgbClr val="941100"/>
                </a:solidFill>
              </a:rPr>
              <a:t>European</a:t>
            </a:r>
            <a:r>
              <a:rPr lang="sv-SE" sz="2800" dirty="0">
                <a:solidFill>
                  <a:srgbClr val="941100"/>
                </a:solidFill>
              </a:rPr>
              <a:t> Stroke Action Plan 2018 to 2030 </a:t>
            </a:r>
            <a:r>
              <a:rPr lang="mr-IN" sz="2800" dirty="0">
                <a:solidFill>
                  <a:srgbClr val="941100"/>
                </a:solidFill>
              </a:rPr>
              <a:t>–</a:t>
            </a:r>
            <a:r>
              <a:rPr lang="sv-SE" sz="2800" dirty="0">
                <a:solidFill>
                  <a:srgbClr val="941100"/>
                </a:solidFill>
              </a:rPr>
              <a:t> </a:t>
            </a:r>
          </a:p>
          <a:p>
            <a:r>
              <a:rPr lang="sv-SE" sz="2800" dirty="0">
                <a:solidFill>
                  <a:srgbClr val="941100"/>
                </a:solidFill>
              </a:rPr>
              <a:t>”the 3rd Helsingborg </a:t>
            </a:r>
            <a:r>
              <a:rPr lang="sv-SE" sz="2800" dirty="0" err="1">
                <a:solidFill>
                  <a:srgbClr val="941100"/>
                </a:solidFill>
              </a:rPr>
              <a:t>declaration</a:t>
            </a:r>
            <a:r>
              <a:rPr lang="sv-SE" sz="2800" dirty="0">
                <a:solidFill>
                  <a:srgbClr val="941100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5401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65018" y="2093118"/>
            <a:ext cx="1068332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 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to </a:t>
            </a:r>
            <a:r>
              <a:rPr lang="en-GB" sz="2000" b="1" dirty="0">
                <a:solidFill>
                  <a:srgbClr val="002060"/>
                </a:solidFill>
              </a:rPr>
              <a:t>reduce the absolute number </a:t>
            </a:r>
            <a:r>
              <a:rPr lang="en-GB" sz="2000" dirty="0">
                <a:solidFill>
                  <a:srgbClr val="002060"/>
                </a:solidFill>
              </a:rPr>
              <a:t>of strokes in Europe by </a:t>
            </a:r>
            <a:r>
              <a:rPr lang="en-GB" sz="2000" b="1" dirty="0">
                <a:solidFill>
                  <a:srgbClr val="002060"/>
                </a:solidFill>
              </a:rPr>
              <a:t>10 %</a:t>
            </a:r>
            <a:endParaRPr lang="sv-SE" sz="2000" b="1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to treat </a:t>
            </a:r>
            <a:r>
              <a:rPr lang="en-GB" sz="2000" b="1" dirty="0">
                <a:solidFill>
                  <a:srgbClr val="002060"/>
                </a:solidFill>
              </a:rPr>
              <a:t>90 % or more </a:t>
            </a:r>
            <a:r>
              <a:rPr lang="en-GB" sz="2000" dirty="0">
                <a:solidFill>
                  <a:srgbClr val="002060"/>
                </a:solidFill>
              </a:rPr>
              <a:t>of all patients with stroke in Europe </a:t>
            </a:r>
            <a:r>
              <a:rPr lang="en-GB" sz="2000" b="1" dirty="0">
                <a:solidFill>
                  <a:srgbClr val="002060"/>
                </a:solidFill>
              </a:rPr>
              <a:t>in a dedicated stroke unit as the first  level of care</a:t>
            </a:r>
            <a:endParaRPr lang="sv-SE" sz="2000" b="1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to have </a:t>
            </a:r>
            <a:r>
              <a:rPr lang="en-GB" sz="2000" b="1" dirty="0">
                <a:solidFill>
                  <a:srgbClr val="002060"/>
                </a:solidFill>
              </a:rPr>
              <a:t>national plans for stroke </a:t>
            </a:r>
            <a:r>
              <a:rPr lang="en-GB" sz="2000" dirty="0">
                <a:solidFill>
                  <a:srgbClr val="002060"/>
                </a:solidFill>
              </a:rPr>
              <a:t>encompassing the entire chain of care from primary prevention to life after stroke. 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to fully implement </a:t>
            </a:r>
            <a:r>
              <a:rPr lang="en-GB" sz="2000" b="1" dirty="0">
                <a:solidFill>
                  <a:srgbClr val="002060"/>
                </a:solidFill>
              </a:rPr>
              <a:t>national strategies for multisector public health interventions </a:t>
            </a:r>
            <a:r>
              <a:rPr lang="en-GB" sz="2000" dirty="0">
                <a:solidFill>
                  <a:srgbClr val="002060"/>
                </a:solidFill>
              </a:rPr>
              <a:t>to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   promote and facilitate a healthy lifestyle, and reduce environmental (including air pollution),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   socioeconomic and educational factors that increase the risk of stroke.</a:t>
            </a:r>
            <a:endParaRPr lang="sv-SE" sz="2000" dirty="0">
              <a:solidFill>
                <a:srgbClr val="002060"/>
              </a:solidFill>
            </a:endParaRPr>
          </a:p>
          <a:p>
            <a:endParaRPr lang="sv-SE" sz="2000" dirty="0">
              <a:solidFill>
                <a:srgbClr val="00206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645459" y="645459"/>
            <a:ext cx="45139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941100"/>
                </a:solidFill>
              </a:rPr>
              <a:t>Overarching targets for 2030 </a:t>
            </a:r>
            <a:endParaRPr lang="sv-SE" sz="2800" dirty="0">
              <a:solidFill>
                <a:srgbClr val="941100"/>
              </a:solidFill>
            </a:endParaRPr>
          </a:p>
          <a:p>
            <a:endParaRPr lang="sv-SE" sz="2800" dirty="0">
              <a:solidFill>
                <a:srgbClr val="941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704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998701" y="2242963"/>
            <a:ext cx="960384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2000" dirty="0">
                <a:solidFill>
                  <a:srgbClr val="002060"/>
                </a:solidFill>
              </a:rPr>
              <a:t>- achieving </a:t>
            </a:r>
            <a:r>
              <a:rPr lang="en-GB" sz="2000" b="1" dirty="0">
                <a:solidFill>
                  <a:srgbClr val="002060"/>
                </a:solidFill>
              </a:rPr>
              <a:t>universal access </a:t>
            </a:r>
            <a:r>
              <a:rPr lang="en-GB" sz="2000" dirty="0">
                <a:solidFill>
                  <a:srgbClr val="002060"/>
                </a:solidFill>
              </a:rPr>
              <a:t>in Europe </a:t>
            </a:r>
            <a:r>
              <a:rPr lang="en-GB" sz="2000" b="1" dirty="0">
                <a:solidFill>
                  <a:srgbClr val="002060"/>
                </a:solidFill>
              </a:rPr>
              <a:t>to primary preventive treatments </a:t>
            </a:r>
            <a:r>
              <a:rPr lang="en-GB" sz="2000" dirty="0">
                <a:solidFill>
                  <a:srgbClr val="002060"/>
                </a:solidFill>
              </a:rPr>
              <a:t>based on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improved and more-personalized risk prediction. 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</a:t>
            </a:r>
            <a:r>
              <a:rPr lang="en-GB" sz="2000" b="1" dirty="0">
                <a:solidFill>
                  <a:srgbClr val="002060"/>
                </a:solidFill>
              </a:rPr>
              <a:t>full implementation of national strategies for </a:t>
            </a:r>
            <a:r>
              <a:rPr lang="en-GB" sz="2000" b="1" dirty="0" err="1">
                <a:solidFill>
                  <a:srgbClr val="002060"/>
                </a:solidFill>
              </a:rPr>
              <a:t>multisectorial</a:t>
            </a:r>
            <a:r>
              <a:rPr lang="en-GB" sz="2000" b="1" dirty="0">
                <a:solidFill>
                  <a:srgbClr val="002060"/>
                </a:solidFill>
              </a:rPr>
              <a:t> public health interventions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promoting and facilitating a healthy life-style, and reducing environmental,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socioeconomic and educational factors that increase the risk of stroke. 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making available </a:t>
            </a:r>
            <a:r>
              <a:rPr lang="en-GB" sz="2000" b="1" dirty="0">
                <a:solidFill>
                  <a:srgbClr val="002060"/>
                </a:solidFill>
              </a:rPr>
              <a:t>evidence-based screening and treatment programmes for stroke risk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</a:t>
            </a:r>
            <a:r>
              <a:rPr lang="en-GB" sz="2000" b="1" dirty="0">
                <a:solidFill>
                  <a:srgbClr val="002060"/>
                </a:solidFill>
              </a:rPr>
              <a:t>factors</a:t>
            </a:r>
            <a:r>
              <a:rPr lang="en-GB" sz="2000" dirty="0">
                <a:solidFill>
                  <a:srgbClr val="002060"/>
                </a:solidFill>
              </a:rPr>
              <a:t> in all European countries.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having </a:t>
            </a:r>
            <a:r>
              <a:rPr lang="en-GB" sz="2000" b="1" dirty="0">
                <a:solidFill>
                  <a:srgbClr val="002060"/>
                </a:solidFill>
              </a:rPr>
              <a:t>blood pressure detected and controlled in 80% of persons with hypertension</a:t>
            </a:r>
            <a:r>
              <a:rPr lang="en-GB" sz="2000" dirty="0">
                <a:solidFill>
                  <a:srgbClr val="002060"/>
                </a:solidFill>
              </a:rPr>
              <a:t>.</a:t>
            </a:r>
            <a:endParaRPr lang="sv-SE" sz="2000" dirty="0">
              <a:solidFill>
                <a:srgbClr val="002060"/>
              </a:solidFill>
            </a:endParaRPr>
          </a:p>
          <a:p>
            <a:endParaRPr lang="sv-SE" sz="2000" dirty="0">
              <a:solidFill>
                <a:srgbClr val="002060"/>
              </a:solidFill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1246908" y="166255"/>
            <a:ext cx="4525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rgbClr val="941100"/>
                </a:solidFill>
              </a:rPr>
              <a:t>1. </a:t>
            </a:r>
            <a:r>
              <a:rPr lang="sv-SE" sz="2800" b="1" dirty="0" err="1">
                <a:solidFill>
                  <a:srgbClr val="941100"/>
                </a:solidFill>
              </a:rPr>
              <a:t>Primary</a:t>
            </a:r>
            <a:r>
              <a:rPr lang="sv-SE" sz="2800" b="1" dirty="0">
                <a:solidFill>
                  <a:srgbClr val="941100"/>
                </a:solidFill>
              </a:rPr>
              <a:t> Prevention </a:t>
            </a:r>
            <a:r>
              <a:rPr lang="sv-SE" sz="2800" b="1" dirty="0" err="1">
                <a:solidFill>
                  <a:srgbClr val="941100"/>
                </a:solidFill>
              </a:rPr>
              <a:t>targets</a:t>
            </a:r>
            <a:endParaRPr lang="sv-SE" sz="2800" b="1" dirty="0">
              <a:solidFill>
                <a:srgbClr val="941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562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900315" y="1845508"/>
            <a:ext cx="12187952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2000" dirty="0">
                <a:solidFill>
                  <a:srgbClr val="002060"/>
                </a:solidFill>
              </a:rPr>
              <a:t>- establishing a </a:t>
            </a:r>
            <a:r>
              <a:rPr lang="en-GB" sz="2000" b="1" dirty="0">
                <a:solidFill>
                  <a:srgbClr val="002060"/>
                </a:solidFill>
              </a:rPr>
              <a:t>medical society and stroke support organization in each country</a:t>
            </a:r>
            <a:r>
              <a:rPr lang="en-GB" sz="2000" dirty="0">
                <a:solidFill>
                  <a:srgbClr val="002060"/>
                </a:solidFill>
              </a:rPr>
              <a:t>, which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collaborates closely with the responsible body in developing, implementing and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auditing the national stroke plan. 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guiding national stroke care by </a:t>
            </a:r>
            <a:r>
              <a:rPr lang="en-GB" sz="2000" b="1" dirty="0">
                <a:solidFill>
                  <a:srgbClr val="002060"/>
                </a:solidFill>
              </a:rPr>
              <a:t>evidence-based pathways that cover the entire chain of care</a:t>
            </a:r>
            <a:r>
              <a:rPr lang="en-GB" sz="2000" dirty="0">
                <a:solidFill>
                  <a:srgbClr val="002060"/>
                </a:solidFill>
              </a:rPr>
              <a:t>.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These pathways are understood by the public, and may be adapted to meet regional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circumstances to ensure equal access to stroke care irrespective of patient characteristics, 		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region, and time of hospitalization.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managing and delivering stroke care by </a:t>
            </a:r>
            <a:r>
              <a:rPr lang="en-GB" sz="2000" b="1" dirty="0">
                <a:solidFill>
                  <a:srgbClr val="002060"/>
                </a:solidFill>
              </a:rPr>
              <a:t>competent personnel and teams</a:t>
            </a:r>
            <a:r>
              <a:rPr lang="en-GB" sz="2000" dirty="0">
                <a:solidFill>
                  <a:srgbClr val="002060"/>
                </a:solidFill>
              </a:rPr>
              <a:t>,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and creating plans for effective recruitment and training as part of a national stroke plan. 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all stroke units and other stroke services undergo </a:t>
            </a:r>
            <a:r>
              <a:rPr lang="en-GB" sz="2000" b="1" dirty="0">
                <a:solidFill>
                  <a:srgbClr val="002060"/>
                </a:solidFill>
              </a:rPr>
              <a:t>regular certifications or equivalent </a:t>
            </a:r>
          </a:p>
          <a:p>
            <a:pPr lvl="0"/>
            <a:r>
              <a:rPr lang="en-GB" sz="2000" b="1" dirty="0">
                <a:solidFill>
                  <a:srgbClr val="002060"/>
                </a:solidFill>
              </a:rPr>
              <a:t>	auditing processes </a:t>
            </a:r>
            <a:r>
              <a:rPr lang="en-GB" sz="2000" dirty="0">
                <a:solidFill>
                  <a:srgbClr val="002060"/>
                </a:solidFill>
              </a:rPr>
              <a:t>for quality improvement. </a:t>
            </a:r>
            <a:endParaRPr lang="sv-SE" sz="2000" dirty="0">
              <a:solidFill>
                <a:srgbClr val="002060"/>
              </a:solidFill>
            </a:endParaRPr>
          </a:p>
          <a:p>
            <a:endParaRPr lang="sv-SE" sz="2000" dirty="0">
              <a:solidFill>
                <a:srgbClr val="00206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942109" y="429491"/>
            <a:ext cx="6464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rgbClr val="941100"/>
                </a:solidFill>
              </a:rPr>
              <a:t>2. </a:t>
            </a:r>
            <a:r>
              <a:rPr lang="sv-SE" sz="2800" b="1" dirty="0" err="1">
                <a:solidFill>
                  <a:srgbClr val="941100"/>
                </a:solidFill>
              </a:rPr>
              <a:t>Organization</a:t>
            </a:r>
            <a:r>
              <a:rPr lang="sv-SE" sz="2800" b="1" dirty="0">
                <a:solidFill>
                  <a:srgbClr val="941100"/>
                </a:solidFill>
              </a:rPr>
              <a:t> </a:t>
            </a:r>
            <a:r>
              <a:rPr lang="sv-SE" sz="2800" b="1" dirty="0" err="1">
                <a:solidFill>
                  <a:srgbClr val="941100"/>
                </a:solidFill>
              </a:rPr>
              <a:t>of</a:t>
            </a:r>
            <a:r>
              <a:rPr lang="sv-SE" sz="2800" b="1" dirty="0">
                <a:solidFill>
                  <a:srgbClr val="941100"/>
                </a:solidFill>
              </a:rPr>
              <a:t> Stroke Services </a:t>
            </a:r>
            <a:r>
              <a:rPr lang="sv-SE" sz="2800" b="1" dirty="0" err="1">
                <a:solidFill>
                  <a:srgbClr val="941100"/>
                </a:solidFill>
              </a:rPr>
              <a:t>targets</a:t>
            </a:r>
            <a:r>
              <a:rPr lang="sv-SE" sz="2800" b="1" dirty="0">
                <a:solidFill>
                  <a:srgbClr val="9411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0939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244009" y="2275367"/>
            <a:ext cx="1051319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2000" dirty="0">
                <a:solidFill>
                  <a:srgbClr val="002060"/>
                </a:solidFill>
              </a:rPr>
              <a:t>- Treating </a:t>
            </a:r>
            <a:r>
              <a:rPr lang="en-GB" sz="2000" b="1" dirty="0">
                <a:solidFill>
                  <a:srgbClr val="002060"/>
                </a:solidFill>
              </a:rPr>
              <a:t>90 % or more </a:t>
            </a:r>
            <a:r>
              <a:rPr lang="en-GB" sz="2000" dirty="0">
                <a:solidFill>
                  <a:srgbClr val="002060"/>
                </a:solidFill>
              </a:rPr>
              <a:t>of all patients with stroke in Europe in a </a:t>
            </a:r>
            <a:r>
              <a:rPr lang="en-GB" sz="2000" b="1" dirty="0">
                <a:solidFill>
                  <a:srgbClr val="002060"/>
                </a:solidFill>
              </a:rPr>
              <a:t>stroke unit as the first level of care</a:t>
            </a:r>
            <a:r>
              <a:rPr lang="en-GB" sz="2000" dirty="0">
                <a:solidFill>
                  <a:srgbClr val="002060"/>
                </a:solidFill>
              </a:rPr>
              <a:t>.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Guaranteeing </a:t>
            </a:r>
            <a:r>
              <a:rPr lang="en-GB" sz="2000" b="1" dirty="0">
                <a:solidFill>
                  <a:srgbClr val="002060"/>
                </a:solidFill>
              </a:rPr>
              <a:t>access to recanalization therapies to 95% of eligible patients </a:t>
            </a:r>
            <a:r>
              <a:rPr lang="en-GB" sz="2000" dirty="0">
                <a:solidFill>
                  <a:srgbClr val="002060"/>
                </a:solidFill>
              </a:rPr>
              <a:t>across Europe.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Decreasing median </a:t>
            </a:r>
            <a:r>
              <a:rPr lang="en-GB" sz="2000" b="1" dirty="0">
                <a:solidFill>
                  <a:srgbClr val="002060"/>
                </a:solidFill>
              </a:rPr>
              <a:t>onset-to-needle times to &lt;120 minutes for intravenous thrombolysis </a:t>
            </a:r>
            <a:r>
              <a:rPr lang="en-GB" sz="2000" dirty="0">
                <a:solidFill>
                  <a:srgbClr val="002060"/>
                </a:solidFill>
              </a:rPr>
              <a:t>and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</a:t>
            </a:r>
            <a:r>
              <a:rPr lang="en-GB" sz="2000" b="1" dirty="0">
                <a:solidFill>
                  <a:srgbClr val="002060"/>
                </a:solidFill>
              </a:rPr>
              <a:t>onset-to-reperfusion times to &lt;200 minutes for endovascular treatment</a:t>
            </a:r>
            <a:r>
              <a:rPr lang="en-GB" sz="2000" dirty="0">
                <a:solidFill>
                  <a:srgbClr val="002060"/>
                </a:solidFill>
              </a:rPr>
              <a:t>.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Achieving </a:t>
            </a:r>
            <a:r>
              <a:rPr lang="en-GB" sz="2000" b="1" dirty="0">
                <a:solidFill>
                  <a:srgbClr val="002060"/>
                </a:solidFill>
              </a:rPr>
              <a:t>IVT rates above 15%, and EVT rates above 5%, </a:t>
            </a:r>
            <a:r>
              <a:rPr lang="en-GB" sz="2000" dirty="0">
                <a:solidFill>
                  <a:srgbClr val="002060"/>
                </a:solidFill>
              </a:rPr>
              <a:t>in all European countries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Decreasing </a:t>
            </a:r>
            <a:r>
              <a:rPr lang="en-GB" sz="2000" b="1" dirty="0">
                <a:solidFill>
                  <a:srgbClr val="002060"/>
                </a:solidFill>
              </a:rPr>
              <a:t>first-month case-fatality rates to &lt;25% for ICH and SAH</a:t>
            </a:r>
            <a:r>
              <a:rPr lang="en-GB" sz="2000" dirty="0">
                <a:solidFill>
                  <a:srgbClr val="002060"/>
                </a:solidFill>
              </a:rPr>
              <a:t>, and increasing the rate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of </a:t>
            </a:r>
            <a:r>
              <a:rPr lang="en-GB" sz="2000" b="1" dirty="0">
                <a:solidFill>
                  <a:srgbClr val="002060"/>
                </a:solidFill>
              </a:rPr>
              <a:t>good clinical outcomes to &gt;50%. </a:t>
            </a:r>
            <a:endParaRPr lang="sv-SE" sz="2000" b="1" dirty="0">
              <a:solidFill>
                <a:srgbClr val="002060"/>
              </a:solidFill>
            </a:endParaRPr>
          </a:p>
          <a:p>
            <a:endParaRPr lang="sv-SE" sz="2000" dirty="0">
              <a:solidFill>
                <a:srgbClr val="00206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1399309" y="526473"/>
            <a:ext cx="6014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rgbClr val="941100"/>
                </a:solidFill>
              </a:rPr>
              <a:t>3. Management </a:t>
            </a:r>
            <a:r>
              <a:rPr lang="sv-SE" sz="2800" b="1" dirty="0" err="1">
                <a:solidFill>
                  <a:srgbClr val="941100"/>
                </a:solidFill>
              </a:rPr>
              <a:t>of</a:t>
            </a:r>
            <a:r>
              <a:rPr lang="sv-SE" sz="2800" b="1" dirty="0">
                <a:solidFill>
                  <a:srgbClr val="941100"/>
                </a:solidFill>
              </a:rPr>
              <a:t> </a:t>
            </a:r>
            <a:r>
              <a:rPr lang="sv-SE" sz="2800" b="1" dirty="0" err="1">
                <a:solidFill>
                  <a:srgbClr val="941100"/>
                </a:solidFill>
              </a:rPr>
              <a:t>Acute</a:t>
            </a:r>
            <a:r>
              <a:rPr lang="sv-SE" sz="2800" b="1" dirty="0">
                <a:solidFill>
                  <a:srgbClr val="941100"/>
                </a:solidFill>
              </a:rPr>
              <a:t> Stroke </a:t>
            </a:r>
            <a:r>
              <a:rPr lang="sv-SE" sz="2800" b="1" dirty="0" err="1">
                <a:solidFill>
                  <a:srgbClr val="941100"/>
                </a:solidFill>
              </a:rPr>
              <a:t>targets</a:t>
            </a:r>
            <a:endParaRPr lang="sv-SE" sz="2800" b="1" dirty="0">
              <a:solidFill>
                <a:srgbClr val="941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651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21237" y="1930315"/>
            <a:ext cx="10593156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GB" sz="2000" dirty="0">
                <a:solidFill>
                  <a:srgbClr val="002060"/>
                </a:solidFill>
              </a:rPr>
              <a:t>- including secondary prevention in </a:t>
            </a:r>
            <a:r>
              <a:rPr lang="en-GB" sz="2000" b="1" dirty="0">
                <a:solidFill>
                  <a:srgbClr val="002060"/>
                </a:solidFill>
              </a:rPr>
              <a:t>national stroke plans </a:t>
            </a:r>
            <a:r>
              <a:rPr lang="en-GB" sz="2000" dirty="0">
                <a:solidFill>
                  <a:srgbClr val="002060"/>
                </a:solidFill>
              </a:rPr>
              <a:t>with follow-up in primary/community care 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ensuring that </a:t>
            </a:r>
            <a:r>
              <a:rPr lang="en-GB" sz="2000" b="1" dirty="0">
                <a:solidFill>
                  <a:srgbClr val="002060"/>
                </a:solidFill>
              </a:rPr>
              <a:t>90% of the stroke population should be seen by a stroke specialist</a:t>
            </a:r>
            <a:r>
              <a:rPr lang="en-GB" sz="2000" dirty="0">
                <a:solidFill>
                  <a:srgbClr val="002060"/>
                </a:solidFill>
              </a:rPr>
              <a:t> and have access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to secondary prevention management (investigation and treatment)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ensure </a:t>
            </a:r>
            <a:r>
              <a:rPr lang="en-GB" sz="2000" b="1" dirty="0">
                <a:solidFill>
                  <a:srgbClr val="002060"/>
                </a:solidFill>
              </a:rPr>
              <a:t>access to key investigational modalities</a:t>
            </a:r>
            <a:r>
              <a:rPr lang="en-GB" sz="2000" dirty="0">
                <a:solidFill>
                  <a:srgbClr val="002060"/>
                </a:solidFill>
              </a:rPr>
              <a:t>: CT (or MR) scanning, carotid ultrasound, ECG,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24-hour ECG, echocardiography (transthoracic and transoesophageal), blood tests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(lipids, glucose, HbA</a:t>
            </a:r>
            <a:r>
              <a:rPr lang="en-GB" sz="2000" baseline="-25000" dirty="0">
                <a:solidFill>
                  <a:srgbClr val="002060"/>
                </a:solidFill>
              </a:rPr>
              <a:t>1c</a:t>
            </a:r>
            <a:r>
              <a:rPr lang="en-GB" sz="2000" dirty="0">
                <a:solidFill>
                  <a:srgbClr val="002060"/>
                </a:solidFill>
              </a:rPr>
              <a:t>, coagulation, erythrocyte sedimentation rate, C-reactive protein,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autoantibodies)</a:t>
            </a:r>
            <a:endParaRPr lang="sv-SE" sz="2000" dirty="0">
              <a:solidFill>
                <a:srgbClr val="002060"/>
              </a:solidFill>
            </a:endParaRPr>
          </a:p>
          <a:p>
            <a:pPr lvl="0"/>
            <a:endParaRPr lang="en-GB" sz="2000" dirty="0">
              <a:solidFill>
                <a:srgbClr val="002060"/>
              </a:solidFill>
            </a:endParaRP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- ensuring </a:t>
            </a:r>
            <a:r>
              <a:rPr lang="en-GB" sz="2000" b="1" dirty="0">
                <a:solidFill>
                  <a:srgbClr val="002060"/>
                </a:solidFill>
              </a:rPr>
              <a:t>access to key preventative strategies</a:t>
            </a:r>
            <a:r>
              <a:rPr lang="en-GB" sz="2000" dirty="0">
                <a:solidFill>
                  <a:srgbClr val="002060"/>
                </a:solidFill>
              </a:rPr>
              <a:t>: lifestyle advice, </a:t>
            </a:r>
            <a:r>
              <a:rPr lang="en-GB" sz="2000" dirty="0" err="1">
                <a:solidFill>
                  <a:srgbClr val="002060"/>
                </a:solidFill>
              </a:rPr>
              <a:t>antihypertensives</a:t>
            </a:r>
            <a:r>
              <a:rPr lang="en-GB" sz="2000" dirty="0">
                <a:solidFill>
                  <a:srgbClr val="002060"/>
                </a:solidFill>
              </a:rPr>
              <a:t>, lipid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lowering agents, </a:t>
            </a:r>
            <a:r>
              <a:rPr lang="en-GB" sz="2000" dirty="0" err="1">
                <a:solidFill>
                  <a:srgbClr val="002060"/>
                </a:solidFill>
              </a:rPr>
              <a:t>antiplatelets</a:t>
            </a:r>
            <a:r>
              <a:rPr lang="en-GB" sz="2000" dirty="0">
                <a:solidFill>
                  <a:srgbClr val="002060"/>
                </a:solidFill>
              </a:rPr>
              <a:t>, anticoagulants, oral hypoglycaemic agents and insulin, </a:t>
            </a:r>
          </a:p>
          <a:p>
            <a:pPr lvl="0"/>
            <a:r>
              <a:rPr lang="en-GB" sz="2000" dirty="0">
                <a:solidFill>
                  <a:srgbClr val="002060"/>
                </a:solidFill>
              </a:rPr>
              <a:t>	carotid endarterectomy, and PFO closure.</a:t>
            </a:r>
            <a:endParaRPr lang="sv-SE" sz="2000" dirty="0">
              <a:solidFill>
                <a:srgbClr val="00206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1039091" y="484909"/>
            <a:ext cx="4983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rgbClr val="941100"/>
                </a:solidFill>
              </a:rPr>
              <a:t>4. </a:t>
            </a:r>
            <a:r>
              <a:rPr lang="sv-SE" sz="2800" b="1" dirty="0" err="1">
                <a:solidFill>
                  <a:srgbClr val="941100"/>
                </a:solidFill>
              </a:rPr>
              <a:t>Secondary</a:t>
            </a:r>
            <a:r>
              <a:rPr lang="sv-SE" sz="2800" b="1" dirty="0">
                <a:solidFill>
                  <a:srgbClr val="941100"/>
                </a:solidFill>
              </a:rPr>
              <a:t> prevention </a:t>
            </a:r>
            <a:r>
              <a:rPr lang="sv-SE" sz="2800" b="1" dirty="0" err="1">
                <a:solidFill>
                  <a:srgbClr val="941100"/>
                </a:solidFill>
              </a:rPr>
              <a:t>targets</a:t>
            </a:r>
            <a:endParaRPr lang="sv-SE" sz="2800" b="1" dirty="0">
              <a:solidFill>
                <a:srgbClr val="941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872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1432</Words>
  <Application>Microsoft Macintosh PowerPoint</Application>
  <PresentationFormat>Widescreen</PresentationFormat>
  <Paragraphs>209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7" baseType="lpstr">
      <vt:lpstr>ＭＳ 明朝</vt:lpstr>
      <vt:lpstr>MS PGothic</vt:lpstr>
      <vt:lpstr>Arial</vt:lpstr>
      <vt:lpstr>Arial </vt:lpstr>
      <vt:lpstr>Avenir Book</vt:lpstr>
      <vt:lpstr>Calibri</vt:lpstr>
      <vt:lpstr>Mangal</vt:lpstr>
      <vt:lpstr>Times</vt:lpstr>
      <vt:lpstr>Times New Roman</vt:lpstr>
      <vt:lpstr>Wingdings</vt:lpstr>
      <vt:lpstr>Office Theme</vt:lpstr>
      <vt:lpstr>Presentazione standard di PowerPoint</vt:lpstr>
      <vt:lpstr>Disclosures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ESO Associated National Stroke Societies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Annina Giger</dc:creator>
  <cp:lastModifiedBy>Utente di Microsoft Office</cp:lastModifiedBy>
  <cp:revision>32</cp:revision>
  <dcterms:created xsi:type="dcterms:W3CDTF">2019-11-28T10:15:31Z</dcterms:created>
  <dcterms:modified xsi:type="dcterms:W3CDTF">2021-10-19T08:59:44Z</dcterms:modified>
</cp:coreProperties>
</file>